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9" r:id="rId4"/>
    <p:sldId id="259" r:id="rId5"/>
    <p:sldId id="270" r:id="rId6"/>
    <p:sldId id="261" r:id="rId7"/>
    <p:sldId id="262" r:id="rId8"/>
    <p:sldId id="282" r:id="rId9"/>
    <p:sldId id="283" r:id="rId10"/>
    <p:sldId id="263" r:id="rId11"/>
    <p:sldId id="272" r:id="rId12"/>
    <p:sldId id="258" r:id="rId13"/>
    <p:sldId id="274" r:id="rId14"/>
    <p:sldId id="265" r:id="rId15"/>
    <p:sldId id="276" r:id="rId16"/>
    <p:sldId id="266" r:id="rId17"/>
    <p:sldId id="277" r:id="rId18"/>
    <p:sldId id="273" r:id="rId19"/>
    <p:sldId id="267" r:id="rId20"/>
    <p:sldId id="268" r:id="rId21"/>
    <p:sldId id="279" r:id="rId22"/>
    <p:sldId id="280" r:id="rId23"/>
    <p:sldId id="281" r:id="rId24"/>
    <p:sldId id="264" r:id="rId25"/>
    <p:sldId id="278" r:id="rId26"/>
    <p:sldId id="260" r:id="rId2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7" d="100"/>
          <a:sy n="47" d="100"/>
        </p:scale>
        <p:origin x="-1109" y="-7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31/03/2013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31/03/2013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31/03/2013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31/03/2013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31/03/2013</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31/03/2013</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31/03/2013</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31/03/2013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31/03/2013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31/03/2013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31/03/2013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31/03/2013</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4.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31540" y="4437112"/>
            <a:ext cx="8208912" cy="1368152"/>
          </a:xfrm>
        </p:spPr>
        <p:txBody>
          <a:bodyPr>
            <a:normAutofit/>
          </a:bodyPr>
          <a:lstStyle/>
          <a:p>
            <a:r>
              <a:rPr lang="es-CO" dirty="0" smtClean="0">
                <a:latin typeface="Forte" pitchFamily="66" charset="0"/>
              </a:rPr>
              <a:t>La obra del sellamiento</a:t>
            </a:r>
            <a:endParaRPr lang="es-CO" dirty="0">
              <a:latin typeface="Forte" pitchFamily="66" charset="0"/>
            </a:endParaRPr>
          </a:p>
        </p:txBody>
      </p:sp>
      <p:sp>
        <p:nvSpPr>
          <p:cNvPr id="4" name="3 Elipse"/>
          <p:cNvSpPr/>
          <p:nvPr/>
        </p:nvSpPr>
        <p:spPr>
          <a:xfrm>
            <a:off x="251520" y="1628800"/>
            <a:ext cx="8568952" cy="2736304"/>
          </a:xfrm>
          <a:prstGeom prst="ellipse">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5400" dirty="0">
                <a:solidFill>
                  <a:srgbClr val="002060"/>
                </a:solidFill>
                <a:latin typeface="Algerian" pitchFamily="82" charset="0"/>
              </a:rPr>
              <a:t>la Gran Crisis esta  </a:t>
            </a:r>
            <a:r>
              <a:rPr lang="es-CO" sz="5400" dirty="0" smtClean="0">
                <a:solidFill>
                  <a:srgbClr val="002060"/>
                </a:solidFill>
                <a:latin typeface="Algerian" pitchFamily="82" charset="0"/>
              </a:rPr>
              <a:t>llegando</a:t>
            </a:r>
            <a:endParaRPr lang="es-CO" sz="5400" dirty="0">
              <a:solidFill>
                <a:srgbClr val="002060"/>
              </a:solidFill>
              <a:latin typeface="Algerian" pitchFamily="82" charset="0"/>
            </a:endParaRPr>
          </a:p>
        </p:txBody>
      </p:sp>
    </p:spTree>
    <p:extLst>
      <p:ext uri="{BB962C8B-B14F-4D97-AF65-F5344CB8AC3E}">
        <p14:creationId xmlns:p14="http://schemas.microsoft.com/office/powerpoint/2010/main" val="75890440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200" b="1" i="1" dirty="0" smtClean="0">
                <a:solidFill>
                  <a:srgbClr val="FF0000"/>
                </a:solidFill>
              </a:rPr>
              <a:t>TODOS LOS SERES HUMANOS SIN EXCEPCIÓN SEREMOS SELLADOS O MARCADOS</a:t>
            </a:r>
            <a:endParaRPr lang="es-CO" sz="3200" b="1" i="1" dirty="0">
              <a:solidFill>
                <a:srgbClr val="FF0000"/>
              </a:solidFill>
            </a:endParaRPr>
          </a:p>
        </p:txBody>
      </p:sp>
      <p:sp>
        <p:nvSpPr>
          <p:cNvPr id="3" name="2 Marcador de contenido"/>
          <p:cNvSpPr>
            <a:spLocks noGrp="1"/>
          </p:cNvSpPr>
          <p:nvPr>
            <p:ph idx="1"/>
          </p:nvPr>
        </p:nvSpPr>
        <p:spPr>
          <a:xfrm>
            <a:off x="251520" y="1600200"/>
            <a:ext cx="3888432" cy="5069160"/>
          </a:xfrm>
        </p:spPr>
        <p:txBody>
          <a:bodyPr>
            <a:normAutofit/>
          </a:bodyPr>
          <a:lstStyle/>
          <a:p>
            <a:pPr marL="0" indent="0" algn="ctr">
              <a:buNone/>
            </a:pPr>
            <a:r>
              <a:rPr lang="es-CO" sz="4000" dirty="0" smtClean="0"/>
              <a:t>Esta es la hora en que usted tiene que decidirse: </a:t>
            </a:r>
          </a:p>
          <a:p>
            <a:pPr marL="0" indent="0" algn="ctr">
              <a:buNone/>
            </a:pPr>
            <a:r>
              <a:rPr lang="es-CO" sz="4000" dirty="0" smtClean="0"/>
              <a:t>Si se decide por el sello de Dios, disfrutarás de la vida eterna. </a:t>
            </a:r>
          </a:p>
          <a:p>
            <a:pPr marL="0" indent="0" algn="ctr">
              <a:buNone/>
            </a:pPr>
            <a:endParaRPr lang="es-CO" dirty="0"/>
          </a:p>
        </p:txBody>
      </p:sp>
      <p:pic>
        <p:nvPicPr>
          <p:cNvPr id="1028" name="Picture 4" descr="http://t1.gstatic.com/images?q=tbn:ANd9GcSktb8brse6F2HS6BYoRS9SVW6cRGL-P0E_Fp-gY2CdeVDJpg8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0032" y="1916832"/>
            <a:ext cx="3600400" cy="244827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t0.gstatic.com/images?q=tbn:ANd9GcQwvrkNrSXrFqi2EAF41wc-kCiv38sS-MBxSdYuppwb_6wQMME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39952" y="4509120"/>
            <a:ext cx="4752528" cy="2160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8169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6" presetClass="entr" presetSubtype="0" fill="hold" nodeType="clickEffect">
                                  <p:stCondLst>
                                    <p:cond delay="0"/>
                                  </p:stCondLst>
                                  <p:childTnLst>
                                    <p:set>
                                      <p:cBhvr>
                                        <p:cTn id="16" dur="1" fill="hold">
                                          <p:stCondLst>
                                            <p:cond delay="0"/>
                                          </p:stCondLst>
                                        </p:cTn>
                                        <p:tgtEl>
                                          <p:spTgt spid="1028"/>
                                        </p:tgtEl>
                                        <p:attrNameLst>
                                          <p:attrName>style.visibility</p:attrName>
                                        </p:attrNameLst>
                                      </p:cBhvr>
                                      <p:to>
                                        <p:strVal val="visible"/>
                                      </p:to>
                                    </p:set>
                                    <p:animEffect transition="in" filter="wipe(down)">
                                      <p:cBhvr>
                                        <p:cTn id="17" dur="580">
                                          <p:stCondLst>
                                            <p:cond delay="0"/>
                                          </p:stCondLst>
                                        </p:cTn>
                                        <p:tgtEl>
                                          <p:spTgt spid="1028"/>
                                        </p:tgtEl>
                                      </p:cBhvr>
                                    </p:animEffect>
                                    <p:anim calcmode="lin" valueType="num">
                                      <p:cBhvr>
                                        <p:cTn id="18" dur="1822" tmFilter="0,0; 0.14,0.36; 0.43,0.73; 0.71,0.91; 1.0,1.0">
                                          <p:stCondLst>
                                            <p:cond delay="0"/>
                                          </p:stCondLst>
                                        </p:cTn>
                                        <p:tgtEl>
                                          <p:spTgt spid="1028"/>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1028"/>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1028"/>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1028"/>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1028"/>
                                        </p:tgtEl>
                                        <p:attrNameLst>
                                          <p:attrName>ppt_y</p:attrName>
                                        </p:attrNameLst>
                                      </p:cBhvr>
                                      <p:tavLst>
                                        <p:tav tm="0" fmla="#ppt_y-sin(pi*$)/81">
                                          <p:val>
                                            <p:fltVal val="0"/>
                                          </p:val>
                                        </p:tav>
                                        <p:tav tm="100000">
                                          <p:val>
                                            <p:fltVal val="1"/>
                                          </p:val>
                                        </p:tav>
                                      </p:tavLst>
                                    </p:anim>
                                    <p:animScale>
                                      <p:cBhvr>
                                        <p:cTn id="23" dur="26">
                                          <p:stCondLst>
                                            <p:cond delay="650"/>
                                          </p:stCondLst>
                                        </p:cTn>
                                        <p:tgtEl>
                                          <p:spTgt spid="1028"/>
                                        </p:tgtEl>
                                      </p:cBhvr>
                                      <p:to x="100000" y="60000"/>
                                    </p:animScale>
                                    <p:animScale>
                                      <p:cBhvr>
                                        <p:cTn id="24" dur="166" decel="50000">
                                          <p:stCondLst>
                                            <p:cond delay="676"/>
                                          </p:stCondLst>
                                        </p:cTn>
                                        <p:tgtEl>
                                          <p:spTgt spid="1028"/>
                                        </p:tgtEl>
                                      </p:cBhvr>
                                      <p:to x="100000" y="100000"/>
                                    </p:animScale>
                                    <p:animScale>
                                      <p:cBhvr>
                                        <p:cTn id="25" dur="26">
                                          <p:stCondLst>
                                            <p:cond delay="1312"/>
                                          </p:stCondLst>
                                        </p:cTn>
                                        <p:tgtEl>
                                          <p:spTgt spid="1028"/>
                                        </p:tgtEl>
                                      </p:cBhvr>
                                      <p:to x="100000" y="80000"/>
                                    </p:animScale>
                                    <p:animScale>
                                      <p:cBhvr>
                                        <p:cTn id="26" dur="166" decel="50000">
                                          <p:stCondLst>
                                            <p:cond delay="1338"/>
                                          </p:stCondLst>
                                        </p:cTn>
                                        <p:tgtEl>
                                          <p:spTgt spid="1028"/>
                                        </p:tgtEl>
                                      </p:cBhvr>
                                      <p:to x="100000" y="100000"/>
                                    </p:animScale>
                                    <p:animScale>
                                      <p:cBhvr>
                                        <p:cTn id="27" dur="26">
                                          <p:stCondLst>
                                            <p:cond delay="1642"/>
                                          </p:stCondLst>
                                        </p:cTn>
                                        <p:tgtEl>
                                          <p:spTgt spid="1028"/>
                                        </p:tgtEl>
                                      </p:cBhvr>
                                      <p:to x="100000" y="90000"/>
                                    </p:animScale>
                                    <p:animScale>
                                      <p:cBhvr>
                                        <p:cTn id="28" dur="166" decel="50000">
                                          <p:stCondLst>
                                            <p:cond delay="1668"/>
                                          </p:stCondLst>
                                        </p:cTn>
                                        <p:tgtEl>
                                          <p:spTgt spid="1028"/>
                                        </p:tgtEl>
                                      </p:cBhvr>
                                      <p:to x="100000" y="100000"/>
                                    </p:animScale>
                                    <p:animScale>
                                      <p:cBhvr>
                                        <p:cTn id="29" dur="26">
                                          <p:stCondLst>
                                            <p:cond delay="1808"/>
                                          </p:stCondLst>
                                        </p:cTn>
                                        <p:tgtEl>
                                          <p:spTgt spid="1028"/>
                                        </p:tgtEl>
                                      </p:cBhvr>
                                      <p:to x="100000" y="95000"/>
                                    </p:animScale>
                                    <p:animScale>
                                      <p:cBhvr>
                                        <p:cTn id="30" dur="166" decel="50000">
                                          <p:stCondLst>
                                            <p:cond delay="1834"/>
                                          </p:stCondLst>
                                        </p:cTn>
                                        <p:tgtEl>
                                          <p:spTgt spid="1028"/>
                                        </p:tgtEl>
                                      </p:cBhvr>
                                      <p:to x="100000" y="100000"/>
                                    </p:animScale>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30"/>
                                        </p:tgtEl>
                                        <p:attrNameLst>
                                          <p:attrName>style.visibility</p:attrName>
                                        </p:attrNameLst>
                                      </p:cBhvr>
                                      <p:to>
                                        <p:strVal val="visible"/>
                                      </p:to>
                                    </p:set>
                                    <p:animEffect transition="in" filter="fade">
                                      <p:cBhvr>
                                        <p:cTn id="35" dur="1000"/>
                                        <p:tgtEl>
                                          <p:spTgt spid="1030"/>
                                        </p:tgtEl>
                                      </p:cBhvr>
                                    </p:animEffect>
                                    <p:anim calcmode="lin" valueType="num">
                                      <p:cBhvr>
                                        <p:cTn id="36" dur="1000" fill="hold"/>
                                        <p:tgtEl>
                                          <p:spTgt spid="1030"/>
                                        </p:tgtEl>
                                        <p:attrNameLst>
                                          <p:attrName>ppt_x</p:attrName>
                                        </p:attrNameLst>
                                      </p:cBhvr>
                                      <p:tavLst>
                                        <p:tav tm="0">
                                          <p:val>
                                            <p:strVal val="#ppt_x"/>
                                          </p:val>
                                        </p:tav>
                                        <p:tav tm="100000">
                                          <p:val>
                                            <p:strVal val="#ppt_x"/>
                                          </p:val>
                                        </p:tav>
                                      </p:tavLst>
                                    </p:anim>
                                    <p:anim calcmode="lin" valueType="num">
                                      <p:cBhvr>
                                        <p:cTn id="37" dur="1000" fill="hold"/>
                                        <p:tgtEl>
                                          <p:spTgt spid="10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1944217"/>
          </a:xfrm>
        </p:spPr>
        <p:txBody>
          <a:bodyPr>
            <a:normAutofit/>
          </a:bodyPr>
          <a:lstStyle/>
          <a:p>
            <a:pPr marL="0" indent="0" algn="ctr">
              <a:buNone/>
            </a:pPr>
            <a:r>
              <a:rPr lang="es-CO" dirty="0"/>
              <a:t>En este tema estudiaremos tres pasajes Bíblicos en los cuales veremos que sus resultados fueron </a:t>
            </a:r>
            <a:r>
              <a:rPr lang="es-CO" dirty="0" smtClean="0"/>
              <a:t>decisivos</a:t>
            </a:r>
            <a:r>
              <a:rPr lang="es-CO" dirty="0"/>
              <a:t>. </a:t>
            </a:r>
          </a:p>
        </p:txBody>
      </p:sp>
      <p:sp>
        <p:nvSpPr>
          <p:cNvPr id="4" name="3 Rectángulo"/>
          <p:cNvSpPr/>
          <p:nvPr/>
        </p:nvSpPr>
        <p:spPr>
          <a:xfrm>
            <a:off x="2889954" y="2204864"/>
            <a:ext cx="2978190" cy="3970318"/>
          </a:xfrm>
          <a:prstGeom prst="rect">
            <a:avLst/>
          </a:prstGeom>
        </p:spPr>
        <p:txBody>
          <a:bodyPr wrap="square">
            <a:spAutoFit/>
          </a:bodyPr>
          <a:lstStyle/>
          <a:p>
            <a:pPr algn="ctr"/>
            <a:r>
              <a:rPr lang="es-CO" sz="2800" dirty="0">
                <a:solidFill>
                  <a:srgbClr val="FF0000"/>
                </a:solidFill>
              </a:rPr>
              <a:t>Todos los seres humanos, consciente o inconscientemente nos estamos preparando para recibirlas. Una vez recibidas, son indelebles. </a:t>
            </a:r>
          </a:p>
        </p:txBody>
      </p:sp>
      <p:pic>
        <p:nvPicPr>
          <p:cNvPr id="3074" name="Picture 2" descr="http://4.bp.blogspot.com/-iqG99c_1kIw/UKxzGD4kY8I/AAAAAAAAAq0/AZWbQl8gqhg/s1600/Lecci%C3%B3n+0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2177075"/>
            <a:ext cx="3275856" cy="4392488"/>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t1.gstatic.com/images?q=tbn:ANd9GcSgyq7Jo-oCPb2bh0VD_tv2tEPOfaE4B_F7YYTcsffAekukZw8ky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204864"/>
            <a:ext cx="2889954" cy="44012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8150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076"/>
                                        </p:tgtEl>
                                        <p:attrNameLst>
                                          <p:attrName>style.visibility</p:attrName>
                                        </p:attrNameLst>
                                      </p:cBhvr>
                                      <p:to>
                                        <p:strVal val="visible"/>
                                      </p:to>
                                    </p:set>
                                    <p:animEffect transition="in" filter="fade">
                                      <p:cBhvr>
                                        <p:cTn id="12" dur="1000"/>
                                        <p:tgtEl>
                                          <p:spTgt spid="3076"/>
                                        </p:tgtEl>
                                      </p:cBhvr>
                                    </p:animEffect>
                                    <p:anim calcmode="lin" valueType="num">
                                      <p:cBhvr>
                                        <p:cTn id="13" dur="1000" fill="hold"/>
                                        <p:tgtEl>
                                          <p:spTgt spid="3076"/>
                                        </p:tgtEl>
                                        <p:attrNameLst>
                                          <p:attrName>ppt_x</p:attrName>
                                        </p:attrNameLst>
                                      </p:cBhvr>
                                      <p:tavLst>
                                        <p:tav tm="0">
                                          <p:val>
                                            <p:strVal val="#ppt_x"/>
                                          </p:val>
                                        </p:tav>
                                        <p:tav tm="100000">
                                          <p:val>
                                            <p:strVal val="#ppt_x"/>
                                          </p:val>
                                        </p:tav>
                                      </p:tavLst>
                                    </p:anim>
                                    <p:anim calcmode="lin" valueType="num">
                                      <p:cBhvr>
                                        <p:cTn id="14" dur="1000" fill="hold"/>
                                        <p:tgtEl>
                                          <p:spTgt spid="307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074"/>
                                        </p:tgtEl>
                                        <p:attrNameLst>
                                          <p:attrName>style.visibility</p:attrName>
                                        </p:attrNameLst>
                                      </p:cBhvr>
                                      <p:to>
                                        <p:strVal val="visible"/>
                                      </p:to>
                                    </p:set>
                                    <p:animEffect transition="in" filter="fade">
                                      <p:cBhvr>
                                        <p:cTn id="19" dur="1000"/>
                                        <p:tgtEl>
                                          <p:spTgt spid="3074"/>
                                        </p:tgtEl>
                                      </p:cBhvr>
                                    </p:animEffect>
                                    <p:anim calcmode="lin" valueType="num">
                                      <p:cBhvr>
                                        <p:cTn id="20" dur="1000" fill="hold"/>
                                        <p:tgtEl>
                                          <p:spTgt spid="3074"/>
                                        </p:tgtEl>
                                        <p:attrNameLst>
                                          <p:attrName>ppt_x</p:attrName>
                                        </p:attrNameLst>
                                      </p:cBhvr>
                                      <p:tavLst>
                                        <p:tav tm="0">
                                          <p:val>
                                            <p:strVal val="#ppt_x"/>
                                          </p:val>
                                        </p:tav>
                                        <p:tav tm="100000">
                                          <p:val>
                                            <p:strVal val="#ppt_x"/>
                                          </p:val>
                                        </p:tav>
                                      </p:tavLst>
                                    </p:anim>
                                    <p:anim calcmode="lin" valueType="num">
                                      <p:cBhvr>
                                        <p:cTn id="21" dur="1000" fill="hold"/>
                                        <p:tgtEl>
                                          <p:spTgt spid="307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blipFill>
            <a:blip r:embed="rId2"/>
            <a:tile tx="0" ty="0" sx="100000" sy="100000" flip="none" algn="tl"/>
          </a:blipFill>
        </p:spPr>
        <p:txBody>
          <a:bodyPr/>
          <a:lstStyle/>
          <a:p>
            <a:r>
              <a:rPr lang="es-CO" dirty="0" smtClean="0">
                <a:latin typeface="Algerian" pitchFamily="82" charset="0"/>
              </a:rPr>
              <a:t>Sellamiento en el AT.</a:t>
            </a:r>
            <a:endParaRPr lang="es-CO" dirty="0">
              <a:latin typeface="Algerian" pitchFamily="82" charset="0"/>
            </a:endParaRPr>
          </a:p>
        </p:txBody>
      </p:sp>
      <p:sp>
        <p:nvSpPr>
          <p:cNvPr id="3" name="2 Marcador de contenido"/>
          <p:cNvSpPr>
            <a:spLocks noGrp="1"/>
          </p:cNvSpPr>
          <p:nvPr>
            <p:ph idx="1"/>
          </p:nvPr>
        </p:nvSpPr>
        <p:spPr>
          <a:xfrm>
            <a:off x="251520" y="1600200"/>
            <a:ext cx="8712968" cy="4997152"/>
          </a:xfrm>
          <a:solidFill>
            <a:schemeClr val="accent5">
              <a:lumMod val="20000"/>
              <a:lumOff val="80000"/>
            </a:schemeClr>
          </a:solidFill>
        </p:spPr>
        <p:txBody>
          <a:bodyPr>
            <a:normAutofit lnSpcReduction="10000"/>
          </a:bodyPr>
          <a:lstStyle/>
          <a:p>
            <a:pPr marL="0" indent="0" algn="ctr">
              <a:buNone/>
            </a:pPr>
            <a:r>
              <a:rPr lang="es-CO" sz="3600" dirty="0" smtClean="0">
                <a:solidFill>
                  <a:srgbClr val="FF0000"/>
                </a:solidFill>
              </a:rPr>
              <a:t>Éxodo 12:1,3,5,6,7,12,13.</a:t>
            </a:r>
          </a:p>
          <a:p>
            <a:pPr marL="0" indent="0" algn="ctr">
              <a:buNone/>
            </a:pPr>
            <a:r>
              <a:rPr lang="es-CO" dirty="0" smtClean="0"/>
              <a:t>1 Habló </a:t>
            </a:r>
            <a:r>
              <a:rPr lang="es-CO" dirty="0"/>
              <a:t>Jehová a Moisés y a Aarón en la tierra de Egipto, </a:t>
            </a:r>
            <a:r>
              <a:rPr lang="es-CO" dirty="0" smtClean="0"/>
              <a:t>diciendo: 3….tómese </a:t>
            </a:r>
            <a:r>
              <a:rPr lang="es-CO" dirty="0"/>
              <a:t>cada uno un cordero según las familias de los padres, un cordero por familia</a:t>
            </a:r>
            <a:r>
              <a:rPr lang="es-CO" dirty="0" smtClean="0"/>
              <a:t>.</a:t>
            </a:r>
            <a:r>
              <a:rPr lang="es-CO" dirty="0"/>
              <a:t> </a:t>
            </a:r>
            <a:r>
              <a:rPr lang="es-CO" dirty="0" smtClean="0"/>
              <a:t>5 El </a:t>
            </a:r>
            <a:r>
              <a:rPr lang="es-CO" dirty="0"/>
              <a:t>animal será sin defecto, macho de un año; lo tomaréis de las ovejas o de las cabras</a:t>
            </a:r>
            <a:r>
              <a:rPr lang="es-CO" dirty="0" smtClean="0"/>
              <a:t>.</a:t>
            </a:r>
            <a:r>
              <a:rPr lang="es-CO" dirty="0"/>
              <a:t> </a:t>
            </a:r>
            <a:r>
              <a:rPr lang="es-CO" dirty="0" smtClean="0"/>
              <a:t>6…. y </a:t>
            </a:r>
            <a:r>
              <a:rPr lang="es-CO" dirty="0"/>
              <a:t>lo inmolará toda la congregación del pueblo de Israel entre las dos </a:t>
            </a:r>
            <a:r>
              <a:rPr lang="es-CO" dirty="0" smtClean="0"/>
              <a:t>tardes  7 </a:t>
            </a:r>
            <a:r>
              <a:rPr lang="es-CO" i="1" u="sng" dirty="0" smtClean="0"/>
              <a:t>Y </a:t>
            </a:r>
            <a:r>
              <a:rPr lang="es-CO" i="1" u="sng" dirty="0"/>
              <a:t>tomarán de la sangre, y la pondrán en los dos postes y en el dintel de las casas en que lo han de </a:t>
            </a:r>
            <a:r>
              <a:rPr lang="es-CO" i="1" u="sng" dirty="0" smtClean="0"/>
              <a:t>comer.</a:t>
            </a:r>
            <a:endParaRPr lang="es-CO" i="1" u="sng" dirty="0"/>
          </a:p>
        </p:txBody>
      </p:sp>
    </p:spTree>
    <p:extLst>
      <p:ext uri="{BB962C8B-B14F-4D97-AF65-F5344CB8AC3E}">
        <p14:creationId xmlns:p14="http://schemas.microsoft.com/office/powerpoint/2010/main" val="821558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80">
                                          <p:stCondLst>
                                            <p:cond delay="0"/>
                                          </p:stCondLst>
                                        </p:cTn>
                                        <p:tgtEl>
                                          <p:spTgt spid="3">
                                            <p:bg/>
                                          </p:spTgt>
                                        </p:tgtEl>
                                      </p:cBhvr>
                                    </p:animEffect>
                                    <p:anim calcmode="lin" valueType="num">
                                      <p:cBhvr>
                                        <p:cTn id="8" dur="1822" tmFilter="0,0; 0.14,0.36; 0.43,0.73; 0.71,0.91; 1.0,1.0">
                                          <p:stCondLst>
                                            <p:cond delay="0"/>
                                          </p:stCondLst>
                                        </p:cTn>
                                        <p:tgtEl>
                                          <p:spTgt spid="3">
                                            <p:bg/>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bg/>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bg/>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bg/>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bg/>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bg/>
                                          </p:spTgt>
                                        </p:tgtEl>
                                      </p:cBhvr>
                                      <p:to x="100000" y="60000"/>
                                    </p:animScale>
                                    <p:animScale>
                                      <p:cBhvr>
                                        <p:cTn id="14" dur="166" decel="50000">
                                          <p:stCondLst>
                                            <p:cond delay="676"/>
                                          </p:stCondLst>
                                        </p:cTn>
                                        <p:tgtEl>
                                          <p:spTgt spid="3">
                                            <p:bg/>
                                          </p:spTgt>
                                        </p:tgtEl>
                                      </p:cBhvr>
                                      <p:to x="100000" y="100000"/>
                                    </p:animScale>
                                    <p:animScale>
                                      <p:cBhvr>
                                        <p:cTn id="15" dur="26">
                                          <p:stCondLst>
                                            <p:cond delay="1312"/>
                                          </p:stCondLst>
                                        </p:cTn>
                                        <p:tgtEl>
                                          <p:spTgt spid="3">
                                            <p:bg/>
                                          </p:spTgt>
                                        </p:tgtEl>
                                      </p:cBhvr>
                                      <p:to x="100000" y="80000"/>
                                    </p:animScale>
                                    <p:animScale>
                                      <p:cBhvr>
                                        <p:cTn id="16" dur="166" decel="50000">
                                          <p:stCondLst>
                                            <p:cond delay="1338"/>
                                          </p:stCondLst>
                                        </p:cTn>
                                        <p:tgtEl>
                                          <p:spTgt spid="3">
                                            <p:bg/>
                                          </p:spTgt>
                                        </p:tgtEl>
                                      </p:cBhvr>
                                      <p:to x="100000" y="100000"/>
                                    </p:animScale>
                                    <p:animScale>
                                      <p:cBhvr>
                                        <p:cTn id="17" dur="26">
                                          <p:stCondLst>
                                            <p:cond delay="1642"/>
                                          </p:stCondLst>
                                        </p:cTn>
                                        <p:tgtEl>
                                          <p:spTgt spid="3">
                                            <p:bg/>
                                          </p:spTgt>
                                        </p:tgtEl>
                                      </p:cBhvr>
                                      <p:to x="100000" y="90000"/>
                                    </p:animScale>
                                    <p:animScale>
                                      <p:cBhvr>
                                        <p:cTn id="18" dur="166" decel="50000">
                                          <p:stCondLst>
                                            <p:cond delay="1668"/>
                                          </p:stCondLst>
                                        </p:cTn>
                                        <p:tgtEl>
                                          <p:spTgt spid="3">
                                            <p:bg/>
                                          </p:spTgt>
                                        </p:tgtEl>
                                      </p:cBhvr>
                                      <p:to x="100000" y="100000"/>
                                    </p:animScale>
                                    <p:animScale>
                                      <p:cBhvr>
                                        <p:cTn id="19" dur="26">
                                          <p:stCondLst>
                                            <p:cond delay="1808"/>
                                          </p:stCondLst>
                                        </p:cTn>
                                        <p:tgtEl>
                                          <p:spTgt spid="3">
                                            <p:bg/>
                                          </p:spTgt>
                                        </p:tgtEl>
                                      </p:cBhvr>
                                      <p:to x="100000" y="95000"/>
                                    </p:animScale>
                                    <p:animScale>
                                      <p:cBhvr>
                                        <p:cTn id="20" dur="166" decel="50000">
                                          <p:stCondLst>
                                            <p:cond delay="1834"/>
                                          </p:stCondLst>
                                        </p:cTn>
                                        <p:tgtEl>
                                          <p:spTgt spid="3">
                                            <p:bg/>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wipe(down)">
                                      <p:cBhvr>
                                        <p:cTn id="25" dur="580">
                                          <p:stCondLst>
                                            <p:cond delay="0"/>
                                          </p:stCondLst>
                                        </p:cTn>
                                        <p:tgtEl>
                                          <p:spTgt spid="3">
                                            <p:txEl>
                                              <p:pRg st="0" end="0"/>
                                            </p:txEl>
                                          </p:spTgt>
                                        </p:tgtEl>
                                      </p:cBhvr>
                                    </p:animEffect>
                                    <p:anim calcmode="lin" valueType="num">
                                      <p:cBhvr>
                                        <p:cTn id="26"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0" end="0"/>
                                            </p:txEl>
                                          </p:spTgt>
                                        </p:tgtEl>
                                      </p:cBhvr>
                                      <p:to x="100000" y="60000"/>
                                    </p:animScale>
                                    <p:animScale>
                                      <p:cBhvr>
                                        <p:cTn id="32" dur="166" decel="50000">
                                          <p:stCondLst>
                                            <p:cond delay="676"/>
                                          </p:stCondLst>
                                        </p:cTn>
                                        <p:tgtEl>
                                          <p:spTgt spid="3">
                                            <p:txEl>
                                              <p:pRg st="0" end="0"/>
                                            </p:txEl>
                                          </p:spTgt>
                                        </p:tgtEl>
                                      </p:cBhvr>
                                      <p:to x="100000" y="100000"/>
                                    </p:animScale>
                                    <p:animScale>
                                      <p:cBhvr>
                                        <p:cTn id="33" dur="26">
                                          <p:stCondLst>
                                            <p:cond delay="1312"/>
                                          </p:stCondLst>
                                        </p:cTn>
                                        <p:tgtEl>
                                          <p:spTgt spid="3">
                                            <p:txEl>
                                              <p:pRg st="0" end="0"/>
                                            </p:txEl>
                                          </p:spTgt>
                                        </p:tgtEl>
                                      </p:cBhvr>
                                      <p:to x="100000" y="80000"/>
                                    </p:animScale>
                                    <p:animScale>
                                      <p:cBhvr>
                                        <p:cTn id="34" dur="166" decel="50000">
                                          <p:stCondLst>
                                            <p:cond delay="1338"/>
                                          </p:stCondLst>
                                        </p:cTn>
                                        <p:tgtEl>
                                          <p:spTgt spid="3">
                                            <p:txEl>
                                              <p:pRg st="0" end="0"/>
                                            </p:txEl>
                                          </p:spTgt>
                                        </p:tgtEl>
                                      </p:cBhvr>
                                      <p:to x="100000" y="100000"/>
                                    </p:animScale>
                                    <p:animScale>
                                      <p:cBhvr>
                                        <p:cTn id="35" dur="26">
                                          <p:stCondLst>
                                            <p:cond delay="1642"/>
                                          </p:stCondLst>
                                        </p:cTn>
                                        <p:tgtEl>
                                          <p:spTgt spid="3">
                                            <p:txEl>
                                              <p:pRg st="0" end="0"/>
                                            </p:txEl>
                                          </p:spTgt>
                                        </p:tgtEl>
                                      </p:cBhvr>
                                      <p:to x="100000" y="90000"/>
                                    </p:animScale>
                                    <p:animScale>
                                      <p:cBhvr>
                                        <p:cTn id="36" dur="166" decel="50000">
                                          <p:stCondLst>
                                            <p:cond delay="1668"/>
                                          </p:stCondLst>
                                        </p:cTn>
                                        <p:tgtEl>
                                          <p:spTgt spid="3">
                                            <p:txEl>
                                              <p:pRg st="0" end="0"/>
                                            </p:txEl>
                                          </p:spTgt>
                                        </p:tgtEl>
                                      </p:cBhvr>
                                      <p:to x="100000" y="100000"/>
                                    </p:animScale>
                                    <p:animScale>
                                      <p:cBhvr>
                                        <p:cTn id="37" dur="26">
                                          <p:stCondLst>
                                            <p:cond delay="1808"/>
                                          </p:stCondLst>
                                        </p:cTn>
                                        <p:tgtEl>
                                          <p:spTgt spid="3">
                                            <p:txEl>
                                              <p:pRg st="0" end="0"/>
                                            </p:txEl>
                                          </p:spTgt>
                                        </p:tgtEl>
                                      </p:cBhvr>
                                      <p:to x="100000" y="95000"/>
                                    </p:animScale>
                                    <p:animScale>
                                      <p:cBhvr>
                                        <p:cTn id="38" dur="166" decel="50000">
                                          <p:stCondLst>
                                            <p:cond delay="1834"/>
                                          </p:stCondLst>
                                        </p:cTn>
                                        <p:tgtEl>
                                          <p:spTgt spid="3">
                                            <p:txEl>
                                              <p:pRg st="0" end="0"/>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1" end="1"/>
                                            </p:txEl>
                                          </p:spTgt>
                                        </p:tgtEl>
                                        <p:attrNameLst>
                                          <p:attrName>style.visibility</p:attrName>
                                        </p:attrNameLst>
                                      </p:cBhvr>
                                      <p:to>
                                        <p:strVal val="visible"/>
                                      </p:to>
                                    </p:set>
                                    <p:animEffect transition="in" filter="wipe(down)">
                                      <p:cBhvr>
                                        <p:cTn id="43" dur="580">
                                          <p:stCondLst>
                                            <p:cond delay="0"/>
                                          </p:stCondLst>
                                        </p:cTn>
                                        <p:tgtEl>
                                          <p:spTgt spid="3">
                                            <p:txEl>
                                              <p:pRg st="1" end="1"/>
                                            </p:txEl>
                                          </p:spTgt>
                                        </p:tgtEl>
                                      </p:cBhvr>
                                    </p:animEffect>
                                    <p:anim calcmode="lin" valueType="num">
                                      <p:cBhvr>
                                        <p:cTn id="44"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1" end="1"/>
                                            </p:txEl>
                                          </p:spTgt>
                                        </p:tgtEl>
                                      </p:cBhvr>
                                      <p:to x="100000" y="60000"/>
                                    </p:animScale>
                                    <p:animScale>
                                      <p:cBhvr>
                                        <p:cTn id="50" dur="166" decel="50000">
                                          <p:stCondLst>
                                            <p:cond delay="676"/>
                                          </p:stCondLst>
                                        </p:cTn>
                                        <p:tgtEl>
                                          <p:spTgt spid="3">
                                            <p:txEl>
                                              <p:pRg st="1" end="1"/>
                                            </p:txEl>
                                          </p:spTgt>
                                        </p:tgtEl>
                                      </p:cBhvr>
                                      <p:to x="100000" y="100000"/>
                                    </p:animScale>
                                    <p:animScale>
                                      <p:cBhvr>
                                        <p:cTn id="51" dur="26">
                                          <p:stCondLst>
                                            <p:cond delay="1312"/>
                                          </p:stCondLst>
                                        </p:cTn>
                                        <p:tgtEl>
                                          <p:spTgt spid="3">
                                            <p:txEl>
                                              <p:pRg st="1" end="1"/>
                                            </p:txEl>
                                          </p:spTgt>
                                        </p:tgtEl>
                                      </p:cBhvr>
                                      <p:to x="100000" y="80000"/>
                                    </p:animScale>
                                    <p:animScale>
                                      <p:cBhvr>
                                        <p:cTn id="52" dur="166" decel="50000">
                                          <p:stCondLst>
                                            <p:cond delay="1338"/>
                                          </p:stCondLst>
                                        </p:cTn>
                                        <p:tgtEl>
                                          <p:spTgt spid="3">
                                            <p:txEl>
                                              <p:pRg st="1" end="1"/>
                                            </p:txEl>
                                          </p:spTgt>
                                        </p:tgtEl>
                                      </p:cBhvr>
                                      <p:to x="100000" y="100000"/>
                                    </p:animScale>
                                    <p:animScale>
                                      <p:cBhvr>
                                        <p:cTn id="53" dur="26">
                                          <p:stCondLst>
                                            <p:cond delay="1642"/>
                                          </p:stCondLst>
                                        </p:cTn>
                                        <p:tgtEl>
                                          <p:spTgt spid="3">
                                            <p:txEl>
                                              <p:pRg st="1" end="1"/>
                                            </p:txEl>
                                          </p:spTgt>
                                        </p:tgtEl>
                                      </p:cBhvr>
                                      <p:to x="100000" y="90000"/>
                                    </p:animScale>
                                    <p:animScale>
                                      <p:cBhvr>
                                        <p:cTn id="54" dur="166" decel="50000">
                                          <p:stCondLst>
                                            <p:cond delay="1668"/>
                                          </p:stCondLst>
                                        </p:cTn>
                                        <p:tgtEl>
                                          <p:spTgt spid="3">
                                            <p:txEl>
                                              <p:pRg st="1" end="1"/>
                                            </p:txEl>
                                          </p:spTgt>
                                        </p:tgtEl>
                                      </p:cBhvr>
                                      <p:to x="100000" y="100000"/>
                                    </p:animScale>
                                    <p:animScale>
                                      <p:cBhvr>
                                        <p:cTn id="55" dur="26">
                                          <p:stCondLst>
                                            <p:cond delay="1808"/>
                                          </p:stCondLst>
                                        </p:cTn>
                                        <p:tgtEl>
                                          <p:spTgt spid="3">
                                            <p:txEl>
                                              <p:pRg st="1" end="1"/>
                                            </p:txEl>
                                          </p:spTgt>
                                        </p:tgtEl>
                                      </p:cBhvr>
                                      <p:to x="100000" y="95000"/>
                                    </p:animScale>
                                    <p:animScale>
                                      <p:cBhvr>
                                        <p:cTn id="56" dur="166" decel="50000">
                                          <p:stCondLst>
                                            <p:cond delay="1834"/>
                                          </p:stCondLst>
                                        </p:cTn>
                                        <p:tgtEl>
                                          <p:spTgt spid="3">
                                            <p:txEl>
                                              <p:pRg st="1" end="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solidFill>
            <a:schemeClr val="accent5">
              <a:lumMod val="20000"/>
              <a:lumOff val="80000"/>
            </a:schemeClr>
          </a:solidFill>
        </p:spPr>
        <p:txBody>
          <a:bodyPr>
            <a:normAutofit fontScale="92500" lnSpcReduction="20000"/>
          </a:bodyPr>
          <a:lstStyle/>
          <a:p>
            <a:pPr marL="0" indent="0" algn="ctr">
              <a:buNone/>
            </a:pPr>
            <a:r>
              <a:rPr lang="es-CO" b="1" baseline="30000" dirty="0" smtClean="0"/>
              <a:t>12 </a:t>
            </a:r>
            <a:r>
              <a:rPr lang="es-CO" dirty="0"/>
              <a:t>Pues </a:t>
            </a:r>
            <a:r>
              <a:rPr lang="es-CO" i="1" u="sng" dirty="0"/>
              <a:t>yo pasaré </a:t>
            </a:r>
            <a:r>
              <a:rPr lang="es-CO" i="1" u="sng" dirty="0" smtClean="0"/>
              <a:t>AQUELLA NOCHE </a:t>
            </a:r>
            <a:r>
              <a:rPr lang="es-CO" i="1" u="sng" dirty="0"/>
              <a:t>por la tierra de Egipto, y heriré a todo primogénito en la tierra de Egipto, así de los hombres como de las bestias</a:t>
            </a:r>
            <a:r>
              <a:rPr lang="es-CO" dirty="0"/>
              <a:t>; y ejecutaré mis juicios en todos los dioses de Egipto. </a:t>
            </a:r>
            <a:r>
              <a:rPr lang="es-CO" i="1" u="sng" dirty="0"/>
              <a:t>Yo Jehová</a:t>
            </a:r>
            <a:r>
              <a:rPr lang="es-CO" dirty="0"/>
              <a:t>. </a:t>
            </a:r>
            <a:endParaRPr lang="es-CO" dirty="0" smtClean="0"/>
          </a:p>
          <a:p>
            <a:pPr marL="0" indent="0">
              <a:buNone/>
            </a:pPr>
            <a:endParaRPr lang="es-CO" b="1" baseline="30000" dirty="0"/>
          </a:p>
          <a:p>
            <a:pPr marL="0" indent="0">
              <a:buNone/>
            </a:pPr>
            <a:r>
              <a:rPr lang="es-CO" b="1" baseline="30000" dirty="0" smtClean="0"/>
              <a:t>13 </a:t>
            </a:r>
            <a:r>
              <a:rPr lang="es-CO" dirty="0"/>
              <a:t>Y la sangre os será por </a:t>
            </a:r>
            <a:r>
              <a:rPr lang="es-CO" u="sng" dirty="0"/>
              <a:t>SEÑAL</a:t>
            </a:r>
            <a:r>
              <a:rPr lang="es-CO" dirty="0"/>
              <a:t> en las casas donde vosotros estéis; y </a:t>
            </a:r>
            <a:r>
              <a:rPr lang="es-CO" i="1" u="sng" dirty="0"/>
              <a:t>veré la sangre y pasaré de vosotros, y no habrá en vosotros plaga de mortandad cuando hiera la tierra de Egipto</a:t>
            </a:r>
            <a:r>
              <a:rPr lang="es-CO" dirty="0" smtClean="0"/>
              <a:t>.</a:t>
            </a:r>
          </a:p>
          <a:p>
            <a:pPr marL="0" indent="0">
              <a:buNone/>
            </a:pPr>
            <a:endParaRPr lang="es-CO" dirty="0"/>
          </a:p>
          <a:p>
            <a:pPr marL="0" indent="0" algn="ctr">
              <a:buNone/>
            </a:pPr>
            <a:r>
              <a:rPr lang="es-CO" dirty="0" smtClean="0"/>
              <a:t>Note que Dios no les dice, a qué hora pasaría, sino «YO pasaré aquella noche», debían estar apercibidos porque a cualquiera hora de esa noche pasaría.</a:t>
            </a:r>
            <a:endParaRPr lang="es-CO" dirty="0"/>
          </a:p>
          <a:p>
            <a:endParaRPr lang="es-CO" dirty="0"/>
          </a:p>
        </p:txBody>
      </p:sp>
    </p:spTree>
    <p:extLst>
      <p:ext uri="{BB962C8B-B14F-4D97-AF65-F5344CB8AC3E}">
        <p14:creationId xmlns:p14="http://schemas.microsoft.com/office/powerpoint/2010/main" val="2699185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6"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ipe(down)">
                                      <p:cBhvr>
                                        <p:cTn id="19" dur="580">
                                          <p:stCondLst>
                                            <p:cond delay="0"/>
                                          </p:stCondLst>
                                        </p:cTn>
                                        <p:tgtEl>
                                          <p:spTgt spid="3">
                                            <p:txEl>
                                              <p:pRg st="4" end="4"/>
                                            </p:txEl>
                                          </p:spTgt>
                                        </p:tgtEl>
                                      </p:cBhvr>
                                    </p:animEffect>
                                    <p:anim calcmode="lin" valueType="num">
                                      <p:cBhvr>
                                        <p:cTn id="20"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25" dur="26">
                                          <p:stCondLst>
                                            <p:cond delay="650"/>
                                          </p:stCondLst>
                                        </p:cTn>
                                        <p:tgtEl>
                                          <p:spTgt spid="3">
                                            <p:txEl>
                                              <p:pRg st="4" end="4"/>
                                            </p:txEl>
                                          </p:spTgt>
                                        </p:tgtEl>
                                      </p:cBhvr>
                                      <p:to x="100000" y="60000"/>
                                    </p:animScale>
                                    <p:animScale>
                                      <p:cBhvr>
                                        <p:cTn id="26" dur="166" decel="50000">
                                          <p:stCondLst>
                                            <p:cond delay="676"/>
                                          </p:stCondLst>
                                        </p:cTn>
                                        <p:tgtEl>
                                          <p:spTgt spid="3">
                                            <p:txEl>
                                              <p:pRg st="4" end="4"/>
                                            </p:txEl>
                                          </p:spTgt>
                                        </p:tgtEl>
                                      </p:cBhvr>
                                      <p:to x="100000" y="100000"/>
                                    </p:animScale>
                                    <p:animScale>
                                      <p:cBhvr>
                                        <p:cTn id="27" dur="26">
                                          <p:stCondLst>
                                            <p:cond delay="1312"/>
                                          </p:stCondLst>
                                        </p:cTn>
                                        <p:tgtEl>
                                          <p:spTgt spid="3">
                                            <p:txEl>
                                              <p:pRg st="4" end="4"/>
                                            </p:txEl>
                                          </p:spTgt>
                                        </p:tgtEl>
                                      </p:cBhvr>
                                      <p:to x="100000" y="80000"/>
                                    </p:animScale>
                                    <p:animScale>
                                      <p:cBhvr>
                                        <p:cTn id="28" dur="166" decel="50000">
                                          <p:stCondLst>
                                            <p:cond delay="1338"/>
                                          </p:stCondLst>
                                        </p:cTn>
                                        <p:tgtEl>
                                          <p:spTgt spid="3">
                                            <p:txEl>
                                              <p:pRg st="4" end="4"/>
                                            </p:txEl>
                                          </p:spTgt>
                                        </p:tgtEl>
                                      </p:cBhvr>
                                      <p:to x="100000" y="100000"/>
                                    </p:animScale>
                                    <p:animScale>
                                      <p:cBhvr>
                                        <p:cTn id="29" dur="26">
                                          <p:stCondLst>
                                            <p:cond delay="1642"/>
                                          </p:stCondLst>
                                        </p:cTn>
                                        <p:tgtEl>
                                          <p:spTgt spid="3">
                                            <p:txEl>
                                              <p:pRg st="4" end="4"/>
                                            </p:txEl>
                                          </p:spTgt>
                                        </p:tgtEl>
                                      </p:cBhvr>
                                      <p:to x="100000" y="90000"/>
                                    </p:animScale>
                                    <p:animScale>
                                      <p:cBhvr>
                                        <p:cTn id="30" dur="166" decel="50000">
                                          <p:stCondLst>
                                            <p:cond delay="1668"/>
                                          </p:stCondLst>
                                        </p:cTn>
                                        <p:tgtEl>
                                          <p:spTgt spid="3">
                                            <p:txEl>
                                              <p:pRg st="4" end="4"/>
                                            </p:txEl>
                                          </p:spTgt>
                                        </p:tgtEl>
                                      </p:cBhvr>
                                      <p:to x="100000" y="100000"/>
                                    </p:animScale>
                                    <p:animScale>
                                      <p:cBhvr>
                                        <p:cTn id="31" dur="26">
                                          <p:stCondLst>
                                            <p:cond delay="1808"/>
                                          </p:stCondLst>
                                        </p:cTn>
                                        <p:tgtEl>
                                          <p:spTgt spid="3">
                                            <p:txEl>
                                              <p:pRg st="4" end="4"/>
                                            </p:txEl>
                                          </p:spTgt>
                                        </p:tgtEl>
                                      </p:cBhvr>
                                      <p:to x="100000" y="95000"/>
                                    </p:animScale>
                                    <p:animScale>
                                      <p:cBhvr>
                                        <p:cTn id="32"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600" b="1" i="1" dirty="0" smtClean="0"/>
              <a:t>La obediencia a este mandato tan sencillo significaba la vida.</a:t>
            </a:r>
            <a:r>
              <a:rPr lang="es-CO" sz="3600" b="1" i="1" dirty="0" smtClean="0">
                <a:solidFill>
                  <a:srgbClr val="FF0000"/>
                </a:solidFill>
              </a:rPr>
              <a:t> Lea verso 28.</a:t>
            </a:r>
            <a:endParaRPr lang="es-CO" sz="3600" b="1" i="1" dirty="0">
              <a:solidFill>
                <a:srgbClr val="FF0000"/>
              </a:solidFill>
            </a:endParaRPr>
          </a:p>
        </p:txBody>
      </p:sp>
      <p:pic>
        <p:nvPicPr>
          <p:cNvPr id="1026" name="Picture 2" descr="http://www.12apostoles.com/jesusviveenlacasadeallado/wp-content/uploads/2011/07/primera-Pascua-sangre-dintel-cordero-egipto-exod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844824"/>
            <a:ext cx="7992888" cy="3528392"/>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323528" y="5444675"/>
            <a:ext cx="8496944" cy="1200329"/>
          </a:xfrm>
          <a:prstGeom prst="rect">
            <a:avLst/>
          </a:prstGeom>
        </p:spPr>
        <p:txBody>
          <a:bodyPr wrap="square">
            <a:spAutoFit/>
          </a:bodyPr>
          <a:lstStyle/>
          <a:p>
            <a:pPr algn="ctr"/>
            <a:r>
              <a:rPr lang="es-CO" sz="2400" dirty="0">
                <a:solidFill>
                  <a:srgbClr val="FF0000"/>
                </a:solidFill>
              </a:rPr>
              <a:t>Note que no bastaba con saber lo que tenían que hacer, era necesario inmediatamente cumplir la orden explicita de </a:t>
            </a:r>
            <a:r>
              <a:rPr lang="es-CO" sz="2400" dirty="0" smtClean="0">
                <a:solidFill>
                  <a:srgbClr val="FF0000"/>
                </a:solidFill>
              </a:rPr>
              <a:t>Dios, ya que de ello dependía salvarle la vida al hijo mayor de la familia.   </a:t>
            </a:r>
            <a:endParaRPr lang="es-CO" sz="2400" dirty="0">
              <a:solidFill>
                <a:srgbClr val="FF0000"/>
              </a:solidFill>
            </a:endParaRPr>
          </a:p>
        </p:txBody>
      </p:sp>
    </p:spTree>
    <p:extLst>
      <p:ext uri="{BB962C8B-B14F-4D97-AF65-F5344CB8AC3E}">
        <p14:creationId xmlns:p14="http://schemas.microsoft.com/office/powerpoint/2010/main" val="13732265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p:spPr>
        <p:txBody>
          <a:bodyPr>
            <a:noAutofit/>
          </a:bodyPr>
          <a:lstStyle/>
          <a:p>
            <a:r>
              <a:rPr lang="es-CO" i="1" dirty="0" smtClean="0">
                <a:solidFill>
                  <a:srgbClr val="FF0000"/>
                </a:solidFill>
                <a:latin typeface="Agency FB" pitchFamily="34" charset="0"/>
              </a:rPr>
              <a:t>¿Cuáles fueron los resultados de la obediencia?</a:t>
            </a:r>
            <a:endParaRPr lang="es-CO" i="1" dirty="0">
              <a:solidFill>
                <a:srgbClr val="FF0000"/>
              </a:solidFill>
              <a:latin typeface="Agency FB" pitchFamily="34" charset="0"/>
            </a:endParaRPr>
          </a:p>
        </p:txBody>
      </p:sp>
      <p:sp>
        <p:nvSpPr>
          <p:cNvPr id="3" name="2 Marcador de contenido"/>
          <p:cNvSpPr>
            <a:spLocks noGrp="1"/>
          </p:cNvSpPr>
          <p:nvPr>
            <p:ph idx="1"/>
          </p:nvPr>
        </p:nvSpPr>
        <p:spPr>
          <a:xfrm>
            <a:off x="457200" y="1600200"/>
            <a:ext cx="8229600" cy="1756792"/>
          </a:xfrm>
        </p:spPr>
        <p:txBody>
          <a:bodyPr>
            <a:normAutofit fontScale="85000" lnSpcReduction="20000"/>
          </a:bodyPr>
          <a:lstStyle/>
          <a:p>
            <a:pPr marL="0" indent="0" algn="ctr">
              <a:buNone/>
            </a:pPr>
            <a:r>
              <a:rPr lang="es-CO" dirty="0" smtClean="0"/>
              <a:t>A </a:t>
            </a:r>
            <a:r>
              <a:rPr lang="es-CO" i="1" u="sng" dirty="0" smtClean="0"/>
              <a:t>media noche</a:t>
            </a:r>
            <a:r>
              <a:rPr lang="es-CO" dirty="0" smtClean="0"/>
              <a:t> pasó el Señor por todas las casas de Egipto, y donde estaba la sangre del cordero puesta </a:t>
            </a:r>
            <a:r>
              <a:rPr lang="es-CO" dirty="0"/>
              <a:t>en los dos postes y en el dintel de </a:t>
            </a:r>
            <a:r>
              <a:rPr lang="es-CO" dirty="0" smtClean="0"/>
              <a:t>la puerta de la casa, esa sangre salvaba de morir al primer hijo de la familia, y pasaba a la siguiente casa;</a:t>
            </a:r>
          </a:p>
        </p:txBody>
      </p:sp>
      <p:sp>
        <p:nvSpPr>
          <p:cNvPr id="4" name="AutoShape 2" descr="data:image/jpeg;base64,/9j/4AAQSkZJRgABAQAAAQABAAD/2wCEAAkGBhQSERUUExMWFRQVFhgaFxgYFhwdGBkYHx0cHRgXFhwXHCYeHBolHRgWHy8gIycpLCwtFx4xNTAqNSYrLCkBCQoKDgwOGg8PGi8lHyUpKSosLCwsLCksKS8sLCwuKiwsLCwsKSwsLCwsLCksLCksLCwpLCwsLCwsLCwsKSwsLP/AABEIARAAtQMBIgACEQEDEQH/xAAcAAACAgMBAQAAAAAAAAAAAAAFBgMEAQIHAAj/xABJEAABAwIDBAYFCQUGBgMBAAABAgMRACEEEjEFBkFREyJhcYGRBzKhscEUI0JScpLR0vAzYoKy4RUkQ3Oi8RYlU1RjwjSTs4P/xAAaAQACAwEBAAAAAAAAAAAAAAADBAECBQYA/8QAMREAAQQABAMGBgIDAQAAAAAAAQACAxEEEiExMkFhBRMiUXHwI4GRobHRM8EUFeHx/9oADAMBAAIRAxEAPwCvvhvli2ca+02+pKEKSEpCUWGRJ4pJOp86Cj0gY/8A7lX3W/yV7f8AP/McT9tP8iKXkV1cMMZjbbRsOQ8liySPDjrzTKfSBjv+5V91H5K2Tv8A43/uVfcR+Slw8OZIAGpJOgAFyewUz7N3caw4S/tJfRIJ6mGSZxDhifnEgy2gTcGDzyzeJjh4R4mi/IAWvRNmlNNJ+q6Z6ONpuP4BDjys6yt0ZlBMwFkCYSBw4UWXtGcSpoFHVaCiAE5gSqL2kCI865Kv0m4p11LGz2W2W5KUIS2FKIiZ+qmACbDvJ1ph9GuyXkYjEuPqUp11AzFRlVli6uRnhyArmJo6JcTV6gLbjYR1XQOm7vup/CvF09n3U/hUFZJpMuKbyBTdKez7qfwrZC+wfdT+FQJNSoNQHFeLB5KQr7B91P4VkK7B91P4VisEVNlDLQuMba32xiMS4hGJXlSowMrenL1KIYDe3GKbBLyp7Uo8zCdKWN6HJx2I/wAwxRHZLxSmBEEH310rGMMbfCNhyWZJYlcL5n8rouzNtuYlpKekDT4BEhCMq4MTBGvEi3HTgJw+18WFqC3VCFG2VGk2A6lQbPhaW1CbibW4mdL8KM7r7QGKStbiJdbQrrCMqrqA6v1kiwMe6kXsEJLgLHl5IzSXBUX9u4gf4pH8KPy1phtuYpSo6SeHqJmewZandw4dPUTKhJI5jnbvpgZaRhEC3zigCSLx2Am8dlZ+K7Rhhh7ykduHfnyKsG8XE9JbkUpn2Jqu5isQDBcgj91Efy1FiNvqK7GAPo/EnnRPC4xDyIVxgTxHjrWDB26c9SAV6J6TAvY3MhB2u+NXf9CPy15jbD51cMfYR+WvO4FQWUlN5ieFH9j7JQhGdQzEExOnfHE99dOJoy3MFnkVooNgYhbiFFwyQs5SUgHLCeQvea9RRbgUkECLn2BOtZoGbNqFJ0K4Xv8Aj/mWJ+0n+RFCsJs1a0dL1W2AYL7khub9VECXV2PVQCecV0bae6rLmPfcdBfKlJIaAIQnqJ/aGQVqi+UQkc1Gw0332MhzCKdeACmQA0Aeq2klIKQLAfwiIA5VtDGuDA1g5Cz+kmMHbrfzOyT8NvUzhZRs9lbuJUlSflbqR0kn/oNXDSQLyTOs8zZwm4a04llOKVIJWXUgkqJAKyFK/eVYnXW95qrg8Ahtl0oSJDhTmJlWXKqEgxYak87cqf8AFrBxKTzU+E8tDA8h7Kwp8W6zk+vMroYsE2NozdflSr7LwTba3VoaQ2ouQClASQmPVED1dO+iW5GY4jEKJnqqE/8A9B7dfZVLBpGZ77Tf/wCY/A0V3HT85iT++ofyH30lDZdqpxFZdExLTWIqV0XrRIo7hql2nRZSitwKyK1KqhRdresitAqszVVQhcC2ozGOxCTY9IZ7/wDeiuEbITF4BPvmqO3Ff80f0E4gjj9bWaJYYkBWhk+Vq6eM/Db6BZsguRx6lMuxpDDObXJx14iT32P6tjcnEBrEJQsjr5kHW5k5RrxnTtFR7JWeha7B5XMfCg/yro3QvKYS4DExYGSKE9uYEFXaNE2uILGMAEDKux/dP9CRUO39rrWtRBggkRyAtFFt42g4ht9PEC/PiPjUeFwKFslWUFZVcjjzri+0YDRHlrS3MNM3wyEa7JQS6rNJotgcaG1ZlHqgEnwE1TxbYDq83M/0qfMFgAXMRbWucfRW0ac1PIw4cSFAgSL1nZrUNrH/AJVe4fhS3gdrqabg3yZBb6qjA8bG3Z2004YjowR9NRV53rf7MxDn3GeQXNYmAxG+qw42AkRxUo+MJrNbYg9Ud6vcmvV0DOFJu3QfGuBLiyYSOrJ0k5U37T+FJG+23g7hnWmgqOqFLI1hQkIHEaXJ8ONEdvOFWMcSZMZQBOnUSbcqAutBUgxdQ7tRHwrSI+H8kWOIZgShTTXzGI/zzP3ExrwufbTs82Omw9xBecv2FpyIA8ONBDsycK4AUpKnOJj6Av260YxGZS2Vj6D0g5SZlKgQcwj6Vc8TyWzI621fmpMHZ3ETpLMdnVV+FE9zRldxA0lRV5lP4GhWGYhas8qKymBxtOoFrDjRTdD9u8OIB7vWT+IokDTdlLTkZSmgia1y1sahfxAQJUYH60plwSgKmiol1D8oWr1EwOap91qhe2QFkF1alwZyzCAexI+M1SlYbrY7WbmArMf3bjukWrDLrylAkJQ3fq3UtXK9gnuvUreHSn1QBUxqisaXFd5W8u03pF+mBv2wZtNoP9BpVzDm67cR7qi31H/NHo+s3It9VB46f1qZhFyeM/h+vGughdcTfQLNkHjPqmTYiB8nbInVXHjmMgeINAcaEqUqNM1u+Ypi2CIaSOGdXtV+j3k0pPuZcygBZy99OvBM3r16rzF0LYb4ewq2plTdwOzs9vnWNj4kJzDkZ8KtbqbtraPTrOXMiAjsN5Vy4W86rYrDZH1J4TI7uFc9j8rnHKU/hdi0+qC7ZCVOGNZ17B+vZUWFQG+tMkjq205k3qXGyhQACTIMmJ4nXlp7KsHZhdaSpJgpEG0SRrFcbKCDlXRMcA0WdFHg30mC51gFAkJm50T5XpmO1ipaQkQgDTypQQggDKDrwFG9lTKZ4z+vfTnZ7nNflGxSuMja4Zj1TO4eqPtK9ya9Wv0R9o+5Nerr2cK5x26UNrYP+9uHgcpiOORNxQjHgJcJCoI0MwQYiJ0Gvtph2sf7wsdqf5U0L2p0MoDriW4cSVLKUyIlQIJsCCAdD7a1BqwDomLoAqgCBkUSUqKApSieJH0lG3hWrG30FtSUpW4rNAKQUpP8Z4zYxPdQza+8uDS9LYVi3BI6RyA3J4gqSSYHJHClzaG8WJeXkW4G0E/4eZNjzV6xEVEWDaNaQZMVeydMXtcNArdeRhiUlIyjMsX1GcSojnlAoj6NNsNvPvBpa3CBK1rSQSJSASYAmfZXKMdsNTK1NuIyq4k8b6yeFPvoMAC3wZlKwByhST+SvTRBjbAQxK5x1XYCioywK3WuK0L1ZZKuCVmKhdNZcfFUsQ7VCbTEYU+YVqHJqp0lSoPbHfUUiE0uY76MD+03IF1BpRnnlA+Fb4dqSpUk3iO4Dh+tKg9IZI2k52tsnyBH41nYvWSuYusmQdZArVw5PdhJyUX+/JMuyW5bt9Y0Ew2EHylLZSMpxCQRwy9IJnu+FMu6yLEHg6YuOyAeRsa03Y2en5etOoSp4jTn1Z8+XAVZz8oceiqE17X2mtD+X6MJ9pMnwobtM5g2uLyUnw09hFENsMgrBPFNvCqIRLTgOqcqx5kE+U1zgBJK0Y8oa0hL+MBDqoHrxHeBp76ZtnYbK1e5CR7r0HxbWZGcH1VpIjkSAfeaYSj5taRbqGPAVnf4o71zj7tMTS20BA3sNCpFgQI7KvjDhGVQ4EGqONxIDMngn9e+r+Bfz4VChc5QDe+lRgoQ23KZHEtH0RV71R2k+5NeqJDuZtPYT7k16uii4Qsd4pxXOt4drrGKxKVOJabSsJCx65JbSY4wL6wD8IVbAbcQFKBUVoBSpVyCRIUBzuDS/v5/8/FfbTx/8aP14U3sqIYanUNo8ZSD7orahYAAeiqZnEZeS5+7srItxDwVmPqLT6ubUTJuCBpUmOeUthltaEZ2wQFjNmKJOVKj6p11AJtrTDvAuG0KIkBfGYBIMG3lQJ57OTA7uNaDReqWIrRVH0rd9dRMJgdwEAX4ACjnozfLTj6gNFMm/cv+tBsIZlJ1g0R3LchzEpBN2UKnuUR59al8U22KYuJdqfxEgEGxqo9iTpQvYW0c+FQdVoGVXeP6VIsqVxisQx6pxqs/LhxM91RKxpOifwqJDITUzLk2oRYihbISo+sQO6rbOHTqb99VM8VKl01XKrEEpA9JCUnGpM6sJns6ygn3GqGw3ABl4qV7uHtqX0gojGpP1mRx5KtPde2l++guAxJC0xchU1qwN+GlH+F66JumuC6Dol6fMX91GtgYcpfccjqyIUeN7wSOUX7KXt0CXekFklShPLQAdszp310HCsBDaW9YTH9fOs3GTBoLOZVwNbQt09aPqyPA3FaMI+dAOikqT5/1FeUCDWX5QgOcQQfCs5opOHakPWyci0ccpjvBoirEAIUf3DWj/wC1UOBuPET+NDsdierA1Og7rmhuoEq48dKjjUEtkRMpn3R8KIbrNKSytCo0zD2gj2CtsG2FqtdKQAJ4wBrHb7qsNPhGIaaGrgcKgOAAJT5kHyqWMoUFd8nhLVcwJlv+I+5NerODVLQPNSvgK9WhFwBZ0vGVybfJpv5diFuGR0gCkJsQOjRdROgPAjlRfAYlJaRCgUpSEgzOmgnjaB4VbxG2sMzjcYjEoZAKic/SpCsqm0ylQ9cGECI7Od6+HOymIU0txCXgYyOKKVAHVIWBYG0++tKLE1oUUYcOALUG3hhaOcKEd+nxrTA7PCcv1rAnvpvw+7WFdEpW6RMg5gbeUcKH7T3a6CHEv5kA+o4AFzr1SkAEABRMxAEyabbimnRDfhi3VKeMQEOKHMGe48+38ar7oqjEPDnhz5BQIqxtVt54qdaaKmpOVZskpFgUz1l34wByJqnu3nGKM8cM5aIGqfxq75mvbQSYFOtNe6m2OjxAbV6jtj2KElJPLiPGnZYg1y7CoKlSDABme3hpxro+z9oh5sL4j1hyPGlJW62jtKsKNVw9eBWXF3B9lQogEyYvNLFqaYrjZtUjZoc9joHVE9p0/Gh2KxbihBWY5JGUfjUBiLmGyA+kpMYtkz/gkR2hcj31rsDc7EPAO5UhCwSglY60cgJqlv2OjVhzESlyTqSZQb/rnR70T4psF+Y6U5MpnrFF82UaATl7TblTLi5kNtSRoy0UxblbGcZcWH0BOZaOjvJUpKSo6aATx491OGLUEgkqyj9aUDxuLKUdIBPRuoUY+qQQfw8am2k2kwoGZvMyb6QKwZSZH5im+61GqqPYoE3USCb92k0Wx2KbyEZhlUkwRcEaWIsaXNqK6yGUgZllOY8ZUcqBI7yeyKanmUylEDIhOkW5C3cDVnx5GjqokcC4dEFD+bolaZmyPukj4UHLaluFKQTcgDhEyfCik9RsgRlWsEdmvxqXZuJ6igkXzrk8dT5Wpfc6+9Ee8ose9SsYNnIvLwSCpZ5nQDwoPi3ScUl0j/EQR9kDKmey5t21ez+vFyRA7VcB7aobZRlSy6DZaciuxaTE9x4VfCy28tPVUkZzTLs9MMi/+K6PaKxUOxXCWjOodX7Qk/GvU9GPCElLxlci3r3Texe2X0pbcyqdQMyUEgS2g3V6qbfWIpwXuY08ltt10oKCkqQmFL6NEoQ3n9VBJzEwJ6ugiaLbU22pnEO5RKoSASTAGVJsnS5iTrAAkUF2ZjwjK2VS4VEuHq8CVHNJAElSzA5nsohABBKehY/IQ3n7+is/LcNgW1lKUNZiSQiVEkdUAcwIAmw17aU8Dtde0sYOlkYZnVoKOVRPqhZBElRAnsSQOJqnvRvAypTwZzL6ZTZU4rQhGaUoJvlkotYW7qtejhmW3ljXpU5u2ESkT4qNM92QzMN0tjMRYyt2QPfzflx11TDKiltJIWpJgrVoRI0QLiONyeAA/wBHp/vSv8h33ClhSySSTJNye00z+js/3tX+S58KswVSTArQJxwaLnh+uyj27uK6N0gmUrEdk870Dw4iY41dw5gzypp+oV014jq1ULt60wmKK0wrUH2VlaaBSM0rR1dQKVcAa15w1oyZWKmkUJU9JMwweRXbwFANk43IReCDYgwb2N+4mmH0iqszyzL/AJaUGjTkDbas/EGpL9F1T0epSXcS2AMimG9Ba6l391MuIxBaSVOGAixPPgInidBzpH9GDxDzs3lsDyVI958hV/fLFrVichUS2lKVBPDP1utprBpCfDZ5U1DOQCjm76ziMYlSvo5nPupypA7ipJ/hNN72ijzBpG9HC5xLp5MiOV1CfcKdsY5Dalckk+yszHin15BWbZKBtu/NK7Fj2g/gKsbOeIYXHFSsvOTrQ3ZCitLiT9QK8v8AeimwIhc3KT7wOFZ2GdnYD6p6YBtj0U2y9nFEFWt7fo1TfwQcwj7XFtaimfrAyCNeNG2ZNz4dlU8K3CnhwK580ifbTDmZMpb1/CWDy4knoq+wAeiM655McyhE+2vVNsvRf+ar3Jr1OQ8AQJ+MpT240Bi3FrUACoBIJvAQmT3XqlvPg8zjLLII6NHSvRYFxzKloKnVZCTCeV9JppxSEIfW66QlIIlSjAQhKAVK8YA/3pQ6dXQPYhz9piMSlam1RnQ0gLDZUBMHri3IdtUmJcKWrhXkPa7y9/YWlzfrZykthxZBWShThA0KgUgKJvIIiD3ixqDczH9FgcYR6yyQmDEQ0oEj74p32pgDjdnuNoUQvKFgD6ZTcI05aVzbYKinDPxMyvhpKABM8jT/AGac8eU8rWZ2xYkzeiS4pn9Hh/vZ/wAl33UAWi1H/R4uMYZ4suj/AE0fLRCVBTowI4i9XWnRQZo/PeF+2i6GzaBTWVSXIgyuIMirzboIlNB1G3bVrZeJynKdD20NzVdrlYWeyq7KoNjFWMci1v8AaquEPWg9tUpMt1CX/SK180yqbZ1eNufhSXhozDwp39JI+YZ/zFfyyfdSIwq96bg2WdieNdJ3AMLVA1SZJPIiIB11q7vY2BiE3uUX7pt8aDej1/NiinQBpZ7zKB+NGt8kEPpPDJQ5P5FeIon6NW/nHzw6NFv4lU5Yr9ir7CuzhSj6MU9fEfZb96qcsuZChxBUKwca25T75JppopW3YOZwj6zUfy1aC8ixFvjrFD9ju9E8gk2BUn/UU3ohtlkh0dhUKycIKh9CtKb+X1CMbNfKpk6R31l71z2gVU2KqD9pIP41NiDL8cOiJP3gB8afefAEll8ZWuzB+1HJ0+1KD8azXtmIhKu1f/qmK9TEXAEGbjPy/CB4gKcxjqVEBuQlBNyXOjBhA7ACZPKgW08IlL77XXIISFi2YyEqzJvdOgm1xFMu9eDKm3OjVlcAQpKhYhQCdCNLSJ7a5ltzbWK+VFThh5oZQQmAUGSAsD1kwoCTNkp5Vbue/HhNEbLQgxBg8RFtIohF91tq/J8avDLUSQopbuQkq1SL6ApJueI7aDbQw4ZXiEZcqXFrUJ1AWlPs1tPCrW8ezPlGCbxyCUPISlRImCkGNeC0qFuOg5Un4Lajrq1qcWXFKKZzcbEAdnhT2BAe/Nz2I6hI9oGmZDqNwenkgibjwovuT1cYntbd/kPbQlAtRnc7KMWlSjCUocKiZiMp1jvptwsApBu6YsLiCHp4RJn+lMSXv96zu56McU8lK31fJkGDljM8Rb6J6qLT60kH6NOLXo0wyUjMp5w8VKeI9iYSPAVnz9qQx6Nsnom2xXuk+JryBFN2O2Fhm0KIStfCEqKjx0if0KCbRbw5ASy+G3hHUdUnKdLKM2JHI8aWb21C41R9/NMjAyOFtCroxEpI5fqaxh7Kmo8Ey6FAOICVHglWZJ55SLnl4GrAwsK4x7R31oskbIMzToqAFhyu3Sz6SnMzDMcH1fyUhtqp89IWHy4ZueD9vFB/Cufg07DskMSPEnr0Zuf33vac96T8KbN+V/ONfYV7xSP6NyflzXaHQf8A6ln3pHlT1vq2D0CuWcd9gapJ/IvQqf0ZuRiHRxU2PJKhP81PbafnFp+sAfxrm+47uXGNEfSzpPcUyD5gV0rEiFoUO49xrIxzfGCmW7kJS23hCgmOa4McZkcav7ZcCm23QbKCT94A8KsbyYX5tSuRB/Gg2znM+BKOLLpT/ATnQfuqj+Gshjchc3zFrQzZ2td5GkV2OvqIPIqT71f0rX5VL7xH0W2k+ZWT7xVPZzpDa+aFJUPExWNmLlzEE/SyfGik6ALwZxH3uEfww6veQf8ASn8KzXsMmE/rglNep2PhCz5OIoXtLEy8UcSkx4Ng0iekrZ6VsN4ges2pLSu0EEgeB/mo1t/bKWscrMSEpAAiSSpaEpSIHE2HjWrmC+VJfY1SpByiP8Y+ob8g2qnIWZdU0dWV0XGtpxKSBEpk98xPsFZ2ULq7vbw141ttFPzaD2qHuPxqvs9y57q1Ix4gsqTYrRSdbcT79K6V6Fd1g46rGOJ6jJytSNXSJUr+AER2rHKucYbBrfeS00nMtxeVIHM/DiTwAJr6OwGGbwGGZwzeqUxabq1W4Z5qJP8AtWH2xixBFkG5/CawkJkcjr+0UpOW5PZUTuKS450FycuZcaJTMJB7VEGBr1SaWNobdSxP0nLGJiJ4k0K2PvAWmsW4SC+vDqfzE3OVC+hbi1koGb+M1yEUpkvNsto4TK3MPfX5IptzetKc6WQAhJyAxdawSFZItlSQUk855XXFK6Q51pQlYEm0mB9JSlyQRGoiKEtvSWWxMJCE95JufKKJ4zDplWe6E6j6yuAPOOVPd2G6BdTDhGQMDQNT90H2i2h+FkNqbZvK4AF+EQpQ751qBnbDwUkMqccESllGdXUGhyQohOnCKqbfxBUlaiAbExwPZHLhFdS9HrbeHw2QwHVKCnDN1KISB3gaAcL8zTEb8tAlB7RcIGnKwE0OXu1zTaOJxGLAwzrTgcUtKkNpZUlZIkBULSOreJMDtoBjt2MQyfnGXE/abUPhB8Ca7J6V97XMFhEKaA6RxeRKzEoESopB+kRaeHlXLntu4vHphxxSkfQaDkKUdEg5bmTMSOdaDMXLDqDY6rmJGx4oC2gEDlp/z+170evAY1mfrEAd6HE6dk+U0/75udVjlmc/ktXMDtROAxiei+fUwbqNhniFpTcykHMJOs6ca6HtbaiMSzhXmj1FOLkH1kqCD1FDvBvoRBrUjxLZiCskwGMitlBu47DzZJNnE/09sV1fEerNci2YmHCny77RXVdnuZ2UzrBHkSPhUYxtgFQdHLOLR0jKgLkpPnH40o7tKSF5VTDpKSLxmEwfaRTZhnIJFKm0cL0brkcD0iR2T8CYrDk4g5Pw7OYt0HKt1P1m1CI+kmI8RBrOyR6xH0rmrOJWkuBf1o/1WNQ7KbhUcswrxGoRr8JTK36g7z7hXqykdRM8z7k1inmcIWY/iXO97sMPlS3nFjIy4gIReCroukyk2gC6tdVDtqluxt5AcQor1d66oPRhQGYIC4y5spmJ51p6SNoNFbjMnOVrKyBoC22lEX1OUDTSdJFR7mbdddacSpQQ0g9aAlUkwUpYQoEZpm5kJtGsUzJP3EdlOQxd7ouc4yUsNomRJPjp+u+qDCut311vaW5OGcT0jzQwrVjCVKU+u3EqlDaTrASSTOlqqbP3T2c7IRh3bggOOPm1jmUAmASLnW0CgHtqIa0dFX/WSuutlU9G2zEsk45wAq6yGEH6ws45Y6CSga/S0gS3Lx5LbjziglRkNj6yzqQDwTbxoc8jO622ynqNo6NtI0AGpnuAk9/Oqm2MUlakhEhLacgniQTJ8Sa5nGTHFymR2x26BbuEwohYGc+ar7RxxcJUo3IAPgAPhVrbSQnEuAplKfm4/cyZIPaUk+dWd29iocl7EKytIMmdCReCTqOwd1D94tpB991xFkrPVtfSMx7TrQWADZOFwL8oGgH60Qs4gNvkJJKUKGQkXgHqk9thNMm8JzQ4ky24SrXRR1nwA8jQbZmxXXgHg3KCFoJP0iIB6LiVBQtHIiie00KGHbMgjQnjYmAQdFCCDHKnwfqtLDzCRzddRp9v+JQ2m5CsvMCPEmPbTsdoFl4q4tuEnl1TPwpP2uypaAooHUmVCBY8yeXDxo44tb2GViGxJ6AqXljqrSghcjhdJN9QRGtUljzZSEHFvqU59iPf5T3vLslvaTLCwA40kqdAUSEq6pyhWW5TOoBvFjeuU7qYlnB4h1yULAYcdSkpKIWE9QJJmYJIFuM6iK67hdpJw2GbQkeoygICQSSYAED7RA8aWdov/KmXEv4PrFsBGcfOJKs0wRdIJSkxbTtorpQNzpzXOxwFwrL6ef8AXmuK7SxXSLzWkgSRxPEntNNu4TnTJWwXQm6FoSdVLkjqzr1CZE8BrSpi9nq6YNIQoqJCQkAlSlaQBxUTwHOugbE9E+Kw/R4h9zolBSSENdZ5OkGfUQRfrEnLExWqyQRgPHJIvDnOLDzTBhtmoStQ6UZ02UCpIIPAEE69mvZT1u48QCgqKuImJHMWGlCF4EQ0GWGVBAhOcgpQCoA5YJkkZllRBJIJmTNDdqYx5kr+TvNqdSorDak3ACZLUg6G0A3A8zLu0WuFOVXYJx4TqmfabykOmLCxHb+jUe0cPmebP121t9smCPaBW+1nOlYbeEdZKSYMi4mx75FaP4rqYdzk4nXvj4e2l30RmUNsV56hBm3LQeFWtmL6/ebVFtFkNvLTFp/A1vs++ICRwM+yTV8uqKTYtNM9RPZPuTXq1TpHI/BNepluyzXbrmO3t21P7SdC/m2luoEg/OODo02QdEIGW6jflpRPd9lBWptlKWsOwnUaqVMA5tZMTOtq9t3FgY1zrQEyDHAqbSPj7ah3XxYzOtA3ISqJ1gkQOZ60x2GsHGyyyE5thy5LooIWxxZhuQPvutnNkl9a33wpLQAKUnUp7eKQTw4zQ199xRUsIUlvLlEJISlEiwIECdDGskcadU41pYKSoC0EG2nvoO7tZiFsrSoAdWyZCuZGXwNZ4JTDJDerf/FQ2Ono8O/iCSDlKEd54+ZHkaB4FrOtAH0lBI7zTAnCNvtdBhlKAzZlFSFZRfioiOytNrbRwmEAS2QVgKC1pk5RE5ZFsylJAtz4UcNJ0G6I2YAk8z9gPND98dojOnDt2ZZAgD6SiASo8zf30L2NsleLeDSDlEFS1wYQ2PWVb6XADiSOE1Z2zsZbQ6RwBPSEfOFY6MKKQrQFUD1kiDeKIbubzMobIbTlzqSFFOs2SnMCbCZIHEqJpmNhNGr/AGqufliph1rf8lN20ChlhQbSEhtooaExlAEC/OOOsk8TSFi8SUMBCjmzXHWFhHVi08DPDhTOxim1nM84+QZOTI3lFoiECT58aX3dmMZkFjFtLOh+UHoynsCXBBmdZjup8YCdozOG6W7P7RgidlJ0/XVLWL2YXYlJiAesohF7JgEhMGDfj3VNs3Z+HBXnbRiAEHrZVJSVGyQ3BEJHMi/jRz/gzE4hYKnmlpkSQ6lQE6eoSJI0E9lWE7hPQfnEpCVxmUMogTKzJkjkACTQzmaKP5WwcRg5HW8jrpvfy92q7ym8OpBZKyUBHWUtShnSDlyAmEpTJgC3hQsYMvOFZceW4oiT0y8ypUBASkidfVSOdNCNymEkF/GLUJv0bYSOcErKjFiLAa8Km2xvSlp4t4ZpKQoN5F5IJKipDmZRkpA6hCoPEUPODq02ksVjoIWfDiJ6kV798lJh8MnBS50LWECozOLWvpVJKjA6oUqSlIOUqHb6pNR4nfHIrrJUWlghLgulRgWIgkRMX4ClbF7dOLydOUpyQJkzIkLyWmFawdCDGtUNobw4V5Cm0ZW0BXzcm6osHCMoieUkwa8YHPN0f179hc3Hjjm1GiNbT3xWRlbhQAuEtpKb8DAHbw91b4DaEJZ6Q2PSJMp9cuHO4pQA9ci2aJCRypQ2VjCtfzbalWBIQlSotxgcL38atP7zttwUIBc0KlBQ6p5dWYPZwkXBNVdhpCcgBW2JoS3OSF13YrgVgCkTCOoJ1AQrIkHtKUpPjNERhEqw7af30mOZCpMzQ/c3DIcwKcqlnplFxS1pyqXeAvKSSEnKMsm4g8aZw2AAANBAp5sZDcpWPLK0uJb52lzeBH94SSbEjy41psFklTmIIIRCgn964kjmBlA8+VTO4E4p6dGgbq5j6qO+NeHfaiO1IAbbSITOg0AGgHZ+ApgDmvXQDeamZXKfH2wmazVfZ65CxycMfdTXqIk5NHLkG+7WKTtLEqaMJKkmBFxkRAMiCNbVRYcxoczdWRwQnKDMSDChbhx1NNW+Lx+WOjkUgQP3E686EtOnnTQhY4WQEZr3gaOP1VlvFPGc7SSmOLmVU8wQPZ7aG4jFuBUArABtPDuMmrqGkmdZJk341odmE6Kg9tA/10JNgJpuLlG5VcLeXCSs5dAAlZv3Rl8zUWIwAywS6STBCWoA7ySRFEG9mOT60DnJqVnZ6wqCvyqzcDEw2Arf5sm1oI1tHEtCA2tbWUjo3CSgp4GATlM3HdbsFJfK8YykN9CgLQrJJgkHMpZtc6gWsIHOnpbISDmWq3dp5VROMQF9RptUaLKIVoQb63k8aM2FjXZgNUvJM97avRG0bNcMWiSBrz0Gkm5Fqo4pxtqVKR06kkZWyIbklQQt9ZBChKTDaZmDOkVZ2aXxJbBRn/dMX1IzyBPOreJ2IXGwhwJAAgZYFgjINBqlIhJ4SYuaLiHSSNytNJaFsbHXJqlfE+kAsq6IygJACuiaQlMxfqyCY5yNKrj0gMqJK1YgxpYEnzXb+lW8Z6PHuiLLeIBbKiuFoBIWQJIVGYSEpEzeK12puG464hRw7TbYSlKk4dXXMC6uvZSiZvS3+vwzwM9k+pTR7QmaTkoDloFQxHpAZkBthwyRKlqBImyilKfWVEwCoXijOAaUcRiQ5bow0MtgSA6FDOLmQOHA2rOz/R/gc3WTiklJB65SBY8CkEGi+1sK23icRiAtIS9lOU26+ZJVEmToTA4nyTxeCjjZ8Fv9pWfEzzCnm1y/ezC5CkgR1nE+GYFPsJpi3RxzaWEK+SslWUDOptKlEgwT1wRNuEUSxe6StodIlpSUo6RDhdUZSgEKzIgXzGUmLeAvTPuzuWwy2huC6RPWctfiQlJhI4hMnvNMYaaoQHjVUiYTqq2D33dFkpQNbRAHgkimbBsJxSJew7ZB0Km0nPN7ZgTEceNXGNgMJIIZbkcQga84M/0ojNUkmB2CPstmmkjQAWAsLACwA5DsrLjQUCDoda2SKEba3gDZ6NoBbp1OqUfa/e5J8+0IUAFx0RJbqGwAVJSOEkDTlPChSlZ1qXIIQDcXHZpypeew6lSVElRm5v7+HZRHZTw6F0TxAEd16k9UyI8ou0Q3fXKFniVye/KmvVjd5ENH7f8A6prNEGyUl4ylLejBzinFRqU6jXqJ0oUnCpMyCD2Ammvbbyg+uDoUx2dVNDV7RSD1m5PMR7Zp5r6AVmi1RGATH0h2VlOFH0Se7LJ9lGMLikKHVN+RsasnEW1PnRA9edaAqZOWShwgf+JUaxyk1qhKtQ2oJnUoj2G/so0++Upm5HfYd9UHsapXGB2VRz9FZoKhONSk6EHtkT51p/aBKpCADrNXGwtVoKvCfKrY2YogANgHnlP4Ui7EuYaItX7sIeraZV6yR4GK3RjUzqR3/wBKvf2XkMLSpR1AAgew/q9Rlsg+rlA0lP415uMF0QqFnktW3VG4So9sH41JLw4QBzrRbyzbNWicSQb8e3Wj9+Dsh5FIQqTNV8Th84hUHvSD76tslK1BICgVaAiiWF2QpKgpUQLjnPCrCWwrUoEYVLLSWkAQOsogQFLOqvcBPAAcK3wbKlq6siOIsKs/JpN/H8KvJUEgBIgUrqdUTNlFBbM4Q8VEmpF4ptBylQzcQLnxA0qni3FqASkgAnrGYtQrEOZZQiEjiRqT314RlxVd90Txu2lAHKAgfWXYDhNAsO2k5il1Dih6xSSYJvqRxqHEbMCh6gXHOCfEqolsd/oSAUkIJgpi1+IGgo3c5dkRrgBooT+zdUfoIKjOgAqju6SU66gE9/EeE+2mDefApRhcQQICm8sDtMfGhW7KeotZOoA7taVdxIzX3EXDzR/ZKYQftn+VNerbZhGQxpnPuTXqI3ZIS8RQDbiYfWTxy/ypoQttBNyrwiiW8Cz065uBlj7qahwWIbXaII7KZ7yhsigGlCENAdVK54lRA8YE1WUyf3h3Ko6yykiwBrVxtPICgvxAB1CsLVDB4tTYjqrTyUPfFF8PtJqJKMp7Ej2RQ5Kmp18tKlCkyAEgiOfsrwkJ2C8aRNLwXdtQPdY+Rr3yh0HU+ItQn5atJ6iUI7gSfMmst7Tdm6p7wKOFQtRtnHOFQGWT+rmr6kAjrBPv99Bmt4soBU2I0lP9fxq0nabSxZYvwJvVSOiGWlexPycGVZZ/dH4d9V/7YYTo0oxxKU+yTUjuzwrQSKqK2WmeIqA0Lysp3lRwbUPL4VMdpJVooeNjQ13ZsDWBPj7agVgZ+lVsoUhGDiOzyqBUzIzDvM++hhZUNFGpm8YsWkKHJQ+Ir2VXpX1hRF1CB5+VVXGEkiFR3isJfzapjurRaCOBHfRmilW6UqcOUGda3D6TqD76gbdI41Ml4aGL86khSDqi+JR0+FUCfXSR49vlSts5lScyb9veNRTDhMWnKUaTdMaTWnyeTIF6zZBlcjxnK0hWNlfszaOuf5U16psI3CL/AFj7k16rN2SshtxSxt51oYhedaz6spSnTqp4zQxzGYf6LSjGkrInla9Y3o/+U53p/kTQ9pCPpuJQZiCoAydBEzNxw4im2gAao4GgRLD7YKTKEJ7zJIq9/azL5CcQ2LaLE2PhpQdTKUxLrYJ0E37bC9redaNYgwZCyByQo/Cr01TQKPt7DTq1BTwOaffUbrBSYIg0Ia2g3PrBJH1pSfaB2Ucw+0FFJC+sOB4+YoZCggqtkJrKWTV9tls6KX3GIrVeEXwg91Rai1AvDExWqNnSbi3Op2dmuKnNKe861YYwKkn1wB414OpQVRGFcbPzaynjE/rnVpreNxJyuNZhzH4casrZ5uiKqKwTZuXLV7QqPVEBjsO/ASsTy0V5VKjZKORPiYpcxOHwsjMSb69tEMHvAw0nKiY43v8A6jVqXi08lO+gIJHRoJ43nuqFONymQ2ifs1MrefDkAqVHOYMeXwqrht59nOz/AHhtMEjrHLJmLTqO2pA6KLrdbHarnAkDsAA91Z/tBwiCqZ5gVWxmLwqVJCcYwoqJAAXmNgSbN5iBAmTApdd9ImFRB6LErQTZYbQlKoMSkqcnhxANEAvYKC5iaUxN7dtQFzKToqNIFc/2h6UXFfsWUIHArJWrxFkjug0NTv1jCLOhNtQhMjtBijtgeUHv42rpLuEdPqhV+RioHHnUI/bOCOHSG97zx40g4RT7ykuOvrWEKBCVOHXX6Shbqj1fZR53agsVyO3UeEUvKzKaKbhkDhsurbOUDhmiORHiAkH2g16h+6m0kv4aQAAFqEg9VSoTmjlGhHOsUiBWiXfxFLW9WzyvEuy5kSSg9UQs9QSmSowNLgSeziGRsphE9cZivNJUAUmEpMFMQCEix141f3s3Zxb2LdW2yVNkpyqzpuMiRxXzB4UJd3KxxH7A/eR+emA5tJgOFBXcM2zBCekJKlQ4HCY4LCZEBKouAIJAPCrKkoSkZXHisaK6QiDzVAhVybRHsoZht0toIghkyNBKI8evRH/h3HKTPQgHinMgR2g5717O3ZeBapHFrIGR1SSFlRkJVIiMl4gTeTJ4VunH5V5ukPrFWUkFERGQAJBgEyCST31Xb3YxkXZUP40fnrVW6WL/AOkr7yPzVBIVvAt8PvL0YSHVFSo6xgQTeYyAQnlIBjnqbDW96RcJUR31QO5WKIMsn7yPzVr/AMEYoaMqv++j81VtQXNCIq38UdEI8yaoOb0OlRJGYHhMR2JqNG5OKB/Yq+8j81Xmtz8QP8E/eR+apBAXszVTw+3y9KUqyE8Cb6eNUnsS6kQST2gmKv4rcfEGClhQI45kfnrGF3XxydWCRyKkfBdED2quakHW+Sbg15btrAz4R+NMSd1cSo3YKTGuZH5qlVuc/EBo/eR5+tVswUF6VWcarRSZg8P9qrP7PS56yQPLypsVuXiJkNGeeZH5qhO5uM/6R++j81RmHmqk2lFzd9BnJKDB4k9hGoiZPOiWw9quYdsMgNqaklQLdyTFyT3Dyo45uXi4/Z98KQf/AGrVvcPEz+zPmj89WMmlWhBrbtUjsPCPg5meiUfptzY88pMR2dtC8b6PXUjMwtL6eXqr8iSD505YXdbFD1mrdikfmq03u9iI/ZqB+0j2dapZiXs2Kl0LHrnLGEW2MpbUgg3Cte+8cqnQypxSEGxUoJE6cpPZx8KecRuliF3KZPatHvzTzrGA3LxCTORIJkSVosLSfW46d00GSXNqisaGirRvcFoJZcy6dIALR1UoQASOZuo9qjXqu7t7LXhm1pcyDM4SAlUiISPhXqXQn8Wi/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5" name="AutoShape 4" descr="data:image/jpeg;base64,/9j/4AAQSkZJRgABAQAAAQABAAD/2wCEAAkGBhQSERUUExMWFRQVFhgaFxgYFhwdGBkYHx0cHRgXFhwXHCYeHBolHRgWHy8gIycpLCwtFx4xNTAqNSYrLCkBCQoKDgwOGg8PGi8lHyUpKSosLCwsLCksKS8sLCwuKiwsLCwsKSwsLCwsLCksLCksLCwpLCwsLCwsLCwsKSwsLP/AABEIARAAtQMBIgACEQEDEQH/xAAcAAACAgMBAQAAAAAAAAAAAAAFBgMEAQIHAAj/xABJEAABAwIDBAYFCQUGBgMBAAABAgMRACEEEjEFBkFREyJhcYGRBzKhscEUI0JScpLR0vAzYoKy4RUkQ3Oi8RYlU1RjwjSTs4P/xAAaAQACAwEBAAAAAAAAAAAAAAADBAECBQYA/8QAMREAAQQABAMGBgIDAQAAAAAAAQACAxEEEiExMkFhBRMiUXHwI4GRobHRM8EUFeHx/9oADAMBAAIRAxEAPwCvvhvli2ca+02+pKEKSEpCUWGRJ4pJOp86Cj0gY/8A7lX3W/yV7f8AP/McT9tP8iKXkV1cMMZjbbRsOQ8liySPDjrzTKfSBjv+5V91H5K2Tv8A43/uVfcR+Slw8OZIAGpJOgAFyewUz7N3caw4S/tJfRIJ6mGSZxDhifnEgy2gTcGDzyzeJjh4R4mi/IAWvRNmlNNJ+q6Z6ONpuP4BDjys6yt0ZlBMwFkCYSBw4UWXtGcSpoFHVaCiAE5gSqL2kCI865Kv0m4p11LGz2W2W5KUIS2FKIiZ+qmACbDvJ1ph9GuyXkYjEuPqUp11AzFRlVli6uRnhyArmJo6JcTV6gLbjYR1XQOm7vup/CvF09n3U/hUFZJpMuKbyBTdKez7qfwrZC+wfdT+FQJNSoNQHFeLB5KQr7B91P4VkK7B91P4VisEVNlDLQuMba32xiMS4hGJXlSowMrenL1KIYDe3GKbBLyp7Uo8zCdKWN6HJx2I/wAwxRHZLxSmBEEH310rGMMbfCNhyWZJYlcL5n8rouzNtuYlpKekDT4BEhCMq4MTBGvEi3HTgJw+18WFqC3VCFG2VGk2A6lQbPhaW1CbibW4mdL8KM7r7QGKStbiJdbQrrCMqrqA6v1kiwMe6kXsEJLgLHl5IzSXBUX9u4gf4pH8KPy1phtuYpSo6SeHqJmewZandw4dPUTKhJI5jnbvpgZaRhEC3zigCSLx2Am8dlZ+K7Rhhh7ykduHfnyKsG8XE9JbkUpn2Jqu5isQDBcgj91Efy1FiNvqK7GAPo/EnnRPC4xDyIVxgTxHjrWDB26c9SAV6J6TAvY3MhB2u+NXf9CPy15jbD51cMfYR+WvO4FQWUlN5ieFH9j7JQhGdQzEExOnfHE99dOJoy3MFnkVooNgYhbiFFwyQs5SUgHLCeQvea9RRbgUkECLn2BOtZoGbNqFJ0K4Xv8Aj/mWJ+0n+RFCsJs1a0dL1W2AYL7khub9VECXV2PVQCecV0bae6rLmPfcdBfKlJIaAIQnqJ/aGQVqi+UQkc1Gw0332MhzCKdeACmQA0Aeq2klIKQLAfwiIA5VtDGuDA1g5Cz+kmMHbrfzOyT8NvUzhZRs9lbuJUlSflbqR0kn/oNXDSQLyTOs8zZwm4a04llOKVIJWXUgkqJAKyFK/eVYnXW95qrg8Ahtl0oSJDhTmJlWXKqEgxYak87cqf8AFrBxKTzU+E8tDA8h7Kwp8W6zk+vMroYsE2NozdflSr7LwTba3VoaQ2ouQClASQmPVED1dO+iW5GY4jEKJnqqE/8A9B7dfZVLBpGZ77Tf/wCY/A0V3HT85iT++ofyH30lDZdqpxFZdExLTWIqV0XrRIo7hql2nRZSitwKyK1KqhRdresitAqszVVQhcC2ozGOxCTY9IZ7/wDeiuEbITF4BPvmqO3Ff80f0E4gjj9bWaJYYkBWhk+Vq6eM/Db6BZsguRx6lMuxpDDObXJx14iT32P6tjcnEBrEJQsjr5kHW5k5RrxnTtFR7JWeha7B5XMfCg/yro3QvKYS4DExYGSKE9uYEFXaNE2uILGMAEDKux/dP9CRUO39rrWtRBggkRyAtFFt42g4ht9PEC/PiPjUeFwKFslWUFZVcjjzri+0YDRHlrS3MNM3wyEa7JQS6rNJotgcaG1ZlHqgEnwE1TxbYDq83M/0qfMFgAXMRbWucfRW0ac1PIw4cSFAgSL1nZrUNrH/AJVe4fhS3gdrqabg3yZBb6qjA8bG3Z2004YjowR9NRV53rf7MxDn3GeQXNYmAxG+qw42AkRxUo+MJrNbYg9Ud6vcmvV0DOFJu3QfGuBLiyYSOrJ0k5U37T+FJG+23g7hnWmgqOqFLI1hQkIHEaXJ8ONEdvOFWMcSZMZQBOnUSbcqAutBUgxdQ7tRHwrSI+H8kWOIZgShTTXzGI/zzP3ExrwufbTs82Omw9xBecv2FpyIA8ONBDsycK4AUpKnOJj6Av260YxGZS2Vj6D0g5SZlKgQcwj6Vc8TyWzI621fmpMHZ3ETpLMdnVV+FE9zRldxA0lRV5lP4GhWGYhas8qKymBxtOoFrDjRTdD9u8OIB7vWT+IokDTdlLTkZSmgia1y1sahfxAQJUYH60plwSgKmiol1D8oWr1EwOap91qhe2QFkF1alwZyzCAexI+M1SlYbrY7WbmArMf3bjukWrDLrylAkJQ3fq3UtXK9gnuvUreHSn1QBUxqisaXFd5W8u03pF+mBv2wZtNoP9BpVzDm67cR7qi31H/NHo+s3It9VB46f1qZhFyeM/h+vGughdcTfQLNkHjPqmTYiB8nbInVXHjmMgeINAcaEqUqNM1u+Ypi2CIaSOGdXtV+j3k0pPuZcygBZy99OvBM3r16rzF0LYb4ewq2plTdwOzs9vnWNj4kJzDkZ8KtbqbtraPTrOXMiAjsN5Vy4W86rYrDZH1J4TI7uFc9j8rnHKU/hdi0+qC7ZCVOGNZ17B+vZUWFQG+tMkjq205k3qXGyhQACTIMmJ4nXlp7KsHZhdaSpJgpEG0SRrFcbKCDlXRMcA0WdFHg30mC51gFAkJm50T5XpmO1ipaQkQgDTypQQggDKDrwFG9lTKZ4z+vfTnZ7nNflGxSuMja4Zj1TO4eqPtK9ya9Wv0R9o+5Nerr2cK5x26UNrYP+9uHgcpiOORNxQjHgJcJCoI0MwQYiJ0Gvtph2sf7wsdqf5U0L2p0MoDriW4cSVLKUyIlQIJsCCAdD7a1BqwDomLoAqgCBkUSUqKApSieJH0lG3hWrG30FtSUpW4rNAKQUpP8Z4zYxPdQza+8uDS9LYVi3BI6RyA3J4gqSSYHJHClzaG8WJeXkW4G0E/4eZNjzV6xEVEWDaNaQZMVeydMXtcNArdeRhiUlIyjMsX1GcSojnlAoj6NNsNvPvBpa3CBK1rSQSJSASYAmfZXKMdsNTK1NuIyq4k8b6yeFPvoMAC3wZlKwByhST+SvTRBjbAQxK5x1XYCioywK3WuK0L1ZZKuCVmKhdNZcfFUsQ7VCbTEYU+YVqHJqp0lSoPbHfUUiE0uY76MD+03IF1BpRnnlA+Fb4dqSpUk3iO4Dh+tKg9IZI2k52tsnyBH41nYvWSuYusmQdZArVw5PdhJyUX+/JMuyW5bt9Y0Ew2EHylLZSMpxCQRwy9IJnu+FMu6yLEHg6YuOyAeRsa03Y2en5etOoSp4jTn1Z8+XAVZz8oceiqE17X2mtD+X6MJ9pMnwobtM5g2uLyUnw09hFENsMgrBPFNvCqIRLTgOqcqx5kE+U1zgBJK0Y8oa0hL+MBDqoHrxHeBp76ZtnYbK1e5CR7r0HxbWZGcH1VpIjkSAfeaYSj5taRbqGPAVnf4o71zj7tMTS20BA3sNCpFgQI7KvjDhGVQ4EGqONxIDMngn9e+r+Bfz4VChc5QDe+lRgoQ23KZHEtH0RV71R2k+5NeqJDuZtPYT7k16uii4Qsd4pxXOt4drrGKxKVOJabSsJCx65JbSY4wL6wD8IVbAbcQFKBUVoBSpVyCRIUBzuDS/v5/8/FfbTx/8aP14U3sqIYanUNo8ZSD7orahYAAeiqZnEZeS5+7srItxDwVmPqLT6ubUTJuCBpUmOeUthltaEZ2wQFjNmKJOVKj6p11AJtrTDvAuG0KIkBfGYBIMG3lQJ57OTA7uNaDReqWIrRVH0rd9dRMJgdwEAX4ACjnozfLTj6gNFMm/cv+tBsIZlJ1g0R3LchzEpBN2UKnuUR59al8U22KYuJdqfxEgEGxqo9iTpQvYW0c+FQdVoGVXeP6VIsqVxisQx6pxqs/LhxM91RKxpOifwqJDITUzLk2oRYihbISo+sQO6rbOHTqb99VM8VKl01XKrEEpA9JCUnGpM6sJns6ygn3GqGw3ABl4qV7uHtqX0gojGpP1mRx5KtPde2l++guAxJC0xchU1qwN+GlH+F66JumuC6Dol6fMX91GtgYcpfccjqyIUeN7wSOUX7KXt0CXekFklShPLQAdszp310HCsBDaW9YTH9fOs3GTBoLOZVwNbQt09aPqyPA3FaMI+dAOikqT5/1FeUCDWX5QgOcQQfCs5opOHakPWyci0ccpjvBoirEAIUf3DWj/wC1UOBuPET+NDsdierA1Og7rmhuoEq48dKjjUEtkRMpn3R8KIbrNKSytCo0zD2gj2CtsG2FqtdKQAJ4wBrHb7qsNPhGIaaGrgcKgOAAJT5kHyqWMoUFd8nhLVcwJlv+I+5NerODVLQPNSvgK9WhFwBZ0vGVybfJpv5diFuGR0gCkJsQOjRdROgPAjlRfAYlJaRCgUpSEgzOmgnjaB4VbxG2sMzjcYjEoZAKic/SpCsqm0ylQ9cGECI7Od6+HOymIU0txCXgYyOKKVAHVIWBYG0++tKLE1oUUYcOALUG3hhaOcKEd+nxrTA7PCcv1rAnvpvw+7WFdEpW6RMg5gbeUcKH7T3a6CHEv5kA+o4AFzr1SkAEABRMxAEyabbimnRDfhi3VKeMQEOKHMGe48+38ar7oqjEPDnhz5BQIqxtVt54qdaaKmpOVZskpFgUz1l34wByJqnu3nGKM8cM5aIGqfxq75mvbQSYFOtNe6m2OjxAbV6jtj2KElJPLiPGnZYg1y7CoKlSDABme3hpxro+z9oh5sL4j1hyPGlJW62jtKsKNVw9eBWXF3B9lQogEyYvNLFqaYrjZtUjZoc9joHVE9p0/Gh2KxbihBWY5JGUfjUBiLmGyA+kpMYtkz/gkR2hcj31rsDc7EPAO5UhCwSglY60cgJqlv2OjVhzESlyTqSZQb/rnR70T4psF+Y6U5MpnrFF82UaATl7TblTLi5kNtSRoy0UxblbGcZcWH0BOZaOjvJUpKSo6aATx491OGLUEgkqyj9aUDxuLKUdIBPRuoUY+qQQfw8am2k2kwoGZvMyb6QKwZSZH5im+61GqqPYoE3USCb92k0Wx2KbyEZhlUkwRcEaWIsaXNqK6yGUgZllOY8ZUcqBI7yeyKanmUylEDIhOkW5C3cDVnx5GjqokcC4dEFD+bolaZmyPukj4UHLaluFKQTcgDhEyfCik9RsgRlWsEdmvxqXZuJ6igkXzrk8dT5Wpfc6+9Ee8ose9SsYNnIvLwSCpZ5nQDwoPi3ScUl0j/EQR9kDKmey5t21ez+vFyRA7VcB7aobZRlSy6DZaciuxaTE9x4VfCy28tPVUkZzTLs9MMi/+K6PaKxUOxXCWjOodX7Qk/GvU9GPCElLxlci3r3Texe2X0pbcyqdQMyUEgS2g3V6qbfWIpwXuY08ltt10oKCkqQmFL6NEoQ3n9VBJzEwJ6ugiaLbU22pnEO5RKoSASTAGVJsnS5iTrAAkUF2ZjwjK2VS4VEuHq8CVHNJAElSzA5nsohABBKehY/IQ3n7+is/LcNgW1lKUNZiSQiVEkdUAcwIAmw17aU8Dtde0sYOlkYZnVoKOVRPqhZBElRAnsSQOJqnvRvAypTwZzL6ZTZU4rQhGaUoJvlkotYW7qtejhmW3ljXpU5u2ESkT4qNM92QzMN0tjMRYyt2QPfzflx11TDKiltJIWpJgrVoRI0QLiONyeAA/wBHp/vSv8h33ClhSySSTJNye00z+js/3tX+S58KswVSTArQJxwaLnh+uyj27uK6N0gmUrEdk870Dw4iY41dw5gzypp+oV014jq1ULt60wmKK0wrUH2VlaaBSM0rR1dQKVcAa15w1oyZWKmkUJU9JMwweRXbwFANk43IReCDYgwb2N+4mmH0iqszyzL/AJaUGjTkDbas/EGpL9F1T0epSXcS2AMimG9Ba6l391MuIxBaSVOGAixPPgInidBzpH9GDxDzs3lsDyVI958hV/fLFrVichUS2lKVBPDP1utprBpCfDZ5U1DOQCjm76ziMYlSvo5nPupypA7ipJ/hNN72ijzBpG9HC5xLp5MiOV1CfcKdsY5Dalckk+yszHin15BWbZKBtu/NK7Fj2g/gKsbOeIYXHFSsvOTrQ3ZCitLiT9QK8v8AeimwIhc3KT7wOFZ2GdnYD6p6YBtj0U2y9nFEFWt7fo1TfwQcwj7XFtaimfrAyCNeNG2ZNz4dlU8K3CnhwK580ifbTDmZMpb1/CWDy4knoq+wAeiM655McyhE+2vVNsvRf+ar3Jr1OQ8AQJ+MpT240Bi3FrUACoBIJvAQmT3XqlvPg8zjLLII6NHSvRYFxzKloKnVZCTCeV9JppxSEIfW66QlIIlSjAQhKAVK8YA/3pQ6dXQPYhz9piMSlam1RnQ0gLDZUBMHri3IdtUmJcKWrhXkPa7y9/YWlzfrZykthxZBWShThA0KgUgKJvIIiD3ixqDczH9FgcYR6yyQmDEQ0oEj74p32pgDjdnuNoUQvKFgD6ZTcI05aVzbYKinDPxMyvhpKABM8jT/AGac8eU8rWZ2xYkzeiS4pn9Hh/vZ/wAl33UAWi1H/R4uMYZ4suj/AE0fLRCVBTowI4i9XWnRQZo/PeF+2i6GzaBTWVSXIgyuIMirzboIlNB1G3bVrZeJynKdD20NzVdrlYWeyq7KoNjFWMci1v8AaquEPWg9tUpMt1CX/SK180yqbZ1eNufhSXhozDwp39JI+YZ/zFfyyfdSIwq96bg2WdieNdJ3AMLVA1SZJPIiIB11q7vY2BiE3uUX7pt8aDej1/NiinQBpZ7zKB+NGt8kEPpPDJQ5P5FeIon6NW/nHzw6NFv4lU5Yr9ir7CuzhSj6MU9fEfZb96qcsuZChxBUKwca25T75JppopW3YOZwj6zUfy1aC8ixFvjrFD9ju9E8gk2BUn/UU3ohtlkh0dhUKycIKh9CtKb+X1CMbNfKpk6R31l71z2gVU2KqD9pIP41NiDL8cOiJP3gB8afefAEll8ZWuzB+1HJ0+1KD8azXtmIhKu1f/qmK9TEXAEGbjPy/CB4gKcxjqVEBuQlBNyXOjBhA7ACZPKgW08IlL77XXIISFi2YyEqzJvdOgm1xFMu9eDKm3OjVlcAQpKhYhQCdCNLSJ7a5ltzbWK+VFThh5oZQQmAUGSAsD1kwoCTNkp5Vbue/HhNEbLQgxBg8RFtIohF91tq/J8avDLUSQopbuQkq1SL6ApJueI7aDbQw4ZXiEZcqXFrUJ1AWlPs1tPCrW8ezPlGCbxyCUPISlRImCkGNeC0qFuOg5Un4Lajrq1qcWXFKKZzcbEAdnhT2BAe/Nz2I6hI9oGmZDqNwenkgibjwovuT1cYntbd/kPbQlAtRnc7KMWlSjCUocKiZiMp1jvptwsApBu6YsLiCHp4RJn+lMSXv96zu56McU8lK31fJkGDljM8Rb6J6qLT60kH6NOLXo0wyUjMp5w8VKeI9iYSPAVnz9qQx6Nsnom2xXuk+JryBFN2O2Fhm0KIStfCEqKjx0if0KCbRbw5ASy+G3hHUdUnKdLKM2JHI8aWb21C41R9/NMjAyOFtCroxEpI5fqaxh7Kmo8Ey6FAOICVHglWZJ55SLnl4GrAwsK4x7R31oskbIMzToqAFhyu3Sz6SnMzDMcH1fyUhtqp89IWHy4ZueD9vFB/Cufg07DskMSPEnr0Zuf33vac96T8KbN+V/ONfYV7xSP6NyflzXaHQf8A6ln3pHlT1vq2D0CuWcd9gapJ/IvQqf0ZuRiHRxU2PJKhP81PbafnFp+sAfxrm+47uXGNEfSzpPcUyD5gV0rEiFoUO49xrIxzfGCmW7kJS23hCgmOa4McZkcav7ZcCm23QbKCT94A8KsbyYX5tSuRB/Gg2znM+BKOLLpT/ATnQfuqj+Gshjchc3zFrQzZ2td5GkV2OvqIPIqT71f0rX5VL7xH0W2k+ZWT7xVPZzpDa+aFJUPExWNmLlzEE/SyfGik6ALwZxH3uEfww6veQf8ASn8KzXsMmE/rglNep2PhCz5OIoXtLEy8UcSkx4Ng0iekrZ6VsN4ges2pLSu0EEgeB/mo1t/bKWscrMSEpAAiSSpaEpSIHE2HjWrmC+VJfY1SpByiP8Y+ob8g2qnIWZdU0dWV0XGtpxKSBEpk98xPsFZ2ULq7vbw141ttFPzaD2qHuPxqvs9y57q1Ix4gsqTYrRSdbcT79K6V6Fd1g46rGOJ6jJytSNXSJUr+AER2rHKucYbBrfeS00nMtxeVIHM/DiTwAJr6OwGGbwGGZwzeqUxabq1W4Z5qJP8AtWH2xixBFkG5/CawkJkcjr+0UpOW5PZUTuKS450FycuZcaJTMJB7VEGBr1SaWNobdSxP0nLGJiJ4k0K2PvAWmsW4SC+vDqfzE3OVC+hbi1koGb+M1yEUpkvNsto4TK3MPfX5IptzetKc6WQAhJyAxdawSFZItlSQUk855XXFK6Q51pQlYEm0mB9JSlyQRGoiKEtvSWWxMJCE95JufKKJ4zDplWe6E6j6yuAPOOVPd2G6BdTDhGQMDQNT90H2i2h+FkNqbZvK4AF+EQpQ751qBnbDwUkMqccESllGdXUGhyQohOnCKqbfxBUlaiAbExwPZHLhFdS9HrbeHw2QwHVKCnDN1KISB3gaAcL8zTEb8tAlB7RcIGnKwE0OXu1zTaOJxGLAwzrTgcUtKkNpZUlZIkBULSOreJMDtoBjt2MQyfnGXE/abUPhB8Ca7J6V97XMFhEKaA6RxeRKzEoESopB+kRaeHlXLntu4vHphxxSkfQaDkKUdEg5bmTMSOdaDMXLDqDY6rmJGx4oC2gEDlp/z+170evAY1mfrEAd6HE6dk+U0/75udVjlmc/ktXMDtROAxiei+fUwbqNhniFpTcykHMJOs6ca6HtbaiMSzhXmj1FOLkH1kqCD1FDvBvoRBrUjxLZiCskwGMitlBu47DzZJNnE/09sV1fEerNci2YmHCny77RXVdnuZ2UzrBHkSPhUYxtgFQdHLOLR0jKgLkpPnH40o7tKSF5VTDpKSLxmEwfaRTZhnIJFKm0cL0brkcD0iR2T8CYrDk4g5Pw7OYt0HKt1P1m1CI+kmI8RBrOyR6xH0rmrOJWkuBf1o/1WNQ7KbhUcswrxGoRr8JTK36g7z7hXqykdRM8z7k1inmcIWY/iXO97sMPlS3nFjIy4gIReCroukyk2gC6tdVDtqluxt5AcQor1d66oPRhQGYIC4y5spmJ51p6SNoNFbjMnOVrKyBoC22lEX1OUDTSdJFR7mbdddacSpQQ0g9aAlUkwUpYQoEZpm5kJtGsUzJP3EdlOQxd7ouc4yUsNomRJPjp+u+qDCut311vaW5OGcT0jzQwrVjCVKU+u3EqlDaTrASSTOlqqbP3T2c7IRh3bggOOPm1jmUAmASLnW0CgHtqIa0dFX/WSuutlU9G2zEsk45wAq6yGEH6ws45Y6CSga/S0gS3Lx5LbjziglRkNj6yzqQDwTbxoc8jO622ynqNo6NtI0AGpnuAk9/Oqm2MUlakhEhLacgniQTJ8Sa5nGTHFymR2x26BbuEwohYGc+ar7RxxcJUo3IAPgAPhVrbSQnEuAplKfm4/cyZIPaUk+dWd29iocl7EKytIMmdCReCTqOwd1D94tpB991xFkrPVtfSMx7TrQWADZOFwL8oGgH60Qs4gNvkJJKUKGQkXgHqk9thNMm8JzQ4ky24SrXRR1nwA8jQbZmxXXgHg3KCFoJP0iIB6LiVBQtHIiie00KGHbMgjQnjYmAQdFCCDHKnwfqtLDzCRzddRp9v+JQ2m5CsvMCPEmPbTsdoFl4q4tuEnl1TPwpP2uypaAooHUmVCBY8yeXDxo44tb2GViGxJ6AqXljqrSghcjhdJN9QRGtUljzZSEHFvqU59iPf5T3vLslvaTLCwA40kqdAUSEq6pyhWW5TOoBvFjeuU7qYlnB4h1yULAYcdSkpKIWE9QJJmYJIFuM6iK67hdpJw2GbQkeoygICQSSYAED7RA8aWdov/KmXEv4PrFsBGcfOJKs0wRdIJSkxbTtorpQNzpzXOxwFwrL6ef8AXmuK7SxXSLzWkgSRxPEntNNu4TnTJWwXQm6FoSdVLkjqzr1CZE8BrSpi9nq6YNIQoqJCQkAlSlaQBxUTwHOugbE9E+Kw/R4h9zolBSSENdZ5OkGfUQRfrEnLExWqyQRgPHJIvDnOLDzTBhtmoStQ6UZ02UCpIIPAEE69mvZT1u48QCgqKuImJHMWGlCF4EQ0GWGVBAhOcgpQCoA5YJkkZllRBJIJmTNDdqYx5kr+TvNqdSorDak3ACZLUg6G0A3A8zLu0WuFOVXYJx4TqmfabykOmLCxHb+jUe0cPmebP121t9smCPaBW+1nOlYbeEdZKSYMi4mx75FaP4rqYdzk4nXvj4e2l30RmUNsV56hBm3LQeFWtmL6/ebVFtFkNvLTFp/A1vs++ICRwM+yTV8uqKTYtNM9RPZPuTXq1TpHI/BNepluyzXbrmO3t21P7SdC/m2luoEg/OODo02QdEIGW6jflpRPd9lBWptlKWsOwnUaqVMA5tZMTOtq9t3FgY1zrQEyDHAqbSPj7ah3XxYzOtA3ISqJ1gkQOZ60x2GsHGyyyE5thy5LooIWxxZhuQPvutnNkl9a33wpLQAKUnUp7eKQTw4zQ199xRUsIUlvLlEJISlEiwIECdDGskcadU41pYKSoC0EG2nvoO7tZiFsrSoAdWyZCuZGXwNZ4JTDJDerf/FQ2Ono8O/iCSDlKEd54+ZHkaB4FrOtAH0lBI7zTAnCNvtdBhlKAzZlFSFZRfioiOytNrbRwmEAS2QVgKC1pk5RE5ZFsylJAtz4UcNJ0G6I2YAk8z9gPND98dojOnDt2ZZAgD6SiASo8zf30L2NsleLeDSDlEFS1wYQ2PWVb6XADiSOE1Z2zsZbQ6RwBPSEfOFY6MKKQrQFUD1kiDeKIbubzMobIbTlzqSFFOs2SnMCbCZIHEqJpmNhNGr/AGqufliph1rf8lN20ChlhQbSEhtooaExlAEC/OOOsk8TSFi8SUMBCjmzXHWFhHVi08DPDhTOxim1nM84+QZOTI3lFoiECT58aX3dmMZkFjFtLOh+UHoynsCXBBmdZjup8YCdozOG6W7P7RgidlJ0/XVLWL2YXYlJiAesohF7JgEhMGDfj3VNs3Z+HBXnbRiAEHrZVJSVGyQ3BEJHMi/jRz/gzE4hYKnmlpkSQ6lQE6eoSJI0E9lWE7hPQfnEpCVxmUMogTKzJkjkACTQzmaKP5WwcRg5HW8jrpvfy92q7ym8OpBZKyUBHWUtShnSDlyAmEpTJgC3hQsYMvOFZceW4oiT0y8ypUBASkidfVSOdNCNymEkF/GLUJv0bYSOcErKjFiLAa8Km2xvSlp4t4ZpKQoN5F5IJKipDmZRkpA6hCoPEUPODq02ksVjoIWfDiJ6kV798lJh8MnBS50LWECozOLWvpVJKjA6oUqSlIOUqHb6pNR4nfHIrrJUWlghLgulRgWIgkRMX4ClbF7dOLydOUpyQJkzIkLyWmFawdCDGtUNobw4V5Cm0ZW0BXzcm6osHCMoieUkwa8YHPN0f179hc3Hjjm1GiNbT3xWRlbhQAuEtpKb8DAHbw91b4DaEJZ6Q2PSJMp9cuHO4pQA9ci2aJCRypQ2VjCtfzbalWBIQlSotxgcL38atP7zttwUIBc0KlBQ6p5dWYPZwkXBNVdhpCcgBW2JoS3OSF13YrgVgCkTCOoJ1AQrIkHtKUpPjNERhEqw7af30mOZCpMzQ/c3DIcwKcqlnplFxS1pyqXeAvKSSEnKMsm4g8aZw2AAANBAp5sZDcpWPLK0uJb52lzeBH94SSbEjy41psFklTmIIIRCgn964kjmBlA8+VTO4E4p6dGgbq5j6qO+NeHfaiO1IAbbSITOg0AGgHZ+ApgDmvXQDeamZXKfH2wmazVfZ65CxycMfdTXqIk5NHLkG+7WKTtLEqaMJKkmBFxkRAMiCNbVRYcxoczdWRwQnKDMSDChbhx1NNW+Lx+WOjkUgQP3E686EtOnnTQhY4WQEZr3gaOP1VlvFPGc7SSmOLmVU8wQPZ7aG4jFuBUArABtPDuMmrqGkmdZJk341odmE6Kg9tA/10JNgJpuLlG5VcLeXCSs5dAAlZv3Rl8zUWIwAywS6STBCWoA7ySRFEG9mOT60DnJqVnZ6wqCvyqzcDEw2Arf5sm1oI1tHEtCA2tbWUjo3CSgp4GATlM3HdbsFJfK8YykN9CgLQrJJgkHMpZtc6gWsIHOnpbISDmWq3dp5VROMQF9RptUaLKIVoQb63k8aM2FjXZgNUvJM97avRG0bNcMWiSBrz0Gkm5Fqo4pxtqVKR06kkZWyIbklQQt9ZBChKTDaZmDOkVZ2aXxJbBRn/dMX1IzyBPOreJ2IXGwhwJAAgZYFgjINBqlIhJ4SYuaLiHSSNytNJaFsbHXJqlfE+kAsq6IygJACuiaQlMxfqyCY5yNKrj0gMqJK1YgxpYEnzXb+lW8Z6PHuiLLeIBbKiuFoBIWQJIVGYSEpEzeK12puG464hRw7TbYSlKk4dXXMC6uvZSiZvS3+vwzwM9k+pTR7QmaTkoDloFQxHpAZkBthwyRKlqBImyilKfWVEwCoXijOAaUcRiQ5bow0MtgSA6FDOLmQOHA2rOz/R/gc3WTiklJB65SBY8CkEGi+1sK23icRiAtIS9lOU26+ZJVEmToTA4nyTxeCjjZ8Fv9pWfEzzCnm1y/ezC5CkgR1nE+GYFPsJpi3RxzaWEK+SslWUDOptKlEgwT1wRNuEUSxe6StodIlpSUo6RDhdUZSgEKzIgXzGUmLeAvTPuzuWwy2huC6RPWctfiQlJhI4hMnvNMYaaoQHjVUiYTqq2D33dFkpQNbRAHgkimbBsJxSJew7ZB0Km0nPN7ZgTEceNXGNgMJIIZbkcQga84M/0ojNUkmB2CPstmmkjQAWAsLACwA5DsrLjQUCDoda2SKEba3gDZ6NoBbp1OqUfa/e5J8+0IUAFx0RJbqGwAVJSOEkDTlPChSlZ1qXIIQDcXHZpypeew6lSVElRm5v7+HZRHZTw6F0TxAEd16k9UyI8ou0Q3fXKFniVye/KmvVjd5ENH7f8A6prNEGyUl4ylLejBzinFRqU6jXqJ0oUnCpMyCD2Ammvbbyg+uDoUx2dVNDV7RSD1m5PMR7Zp5r6AVmi1RGATH0h2VlOFH0Se7LJ9lGMLikKHVN+RsasnEW1PnRA9edaAqZOWShwgf+JUaxyk1qhKtQ2oJnUoj2G/so0++Upm5HfYd9UHsapXGB2VRz9FZoKhONSk6EHtkT51p/aBKpCADrNXGwtVoKvCfKrY2YogANgHnlP4Ui7EuYaItX7sIeraZV6yR4GK3RjUzqR3/wBKvf2XkMLSpR1AAgew/q9Rlsg+rlA0lP415uMF0QqFnktW3VG4So9sH41JLw4QBzrRbyzbNWicSQb8e3Wj9+Dsh5FIQqTNV8Th84hUHvSD76tslK1BICgVaAiiWF2QpKgpUQLjnPCrCWwrUoEYVLLSWkAQOsogQFLOqvcBPAAcK3wbKlq6siOIsKs/JpN/H8KvJUEgBIgUrqdUTNlFBbM4Q8VEmpF4ptBylQzcQLnxA0qni3FqASkgAnrGYtQrEOZZQiEjiRqT314RlxVd90Txu2lAHKAgfWXYDhNAsO2k5il1Dih6xSSYJvqRxqHEbMCh6gXHOCfEqolsd/oSAUkIJgpi1+IGgo3c5dkRrgBooT+zdUfoIKjOgAqju6SU66gE9/EeE+2mDefApRhcQQICm8sDtMfGhW7KeotZOoA7taVdxIzX3EXDzR/ZKYQftn+VNerbZhGQxpnPuTXqI3ZIS8RQDbiYfWTxy/ypoQttBNyrwiiW8Cz065uBlj7qahwWIbXaII7KZ7yhsigGlCENAdVK54lRA8YE1WUyf3h3Ko6yykiwBrVxtPICgvxAB1CsLVDB4tTYjqrTyUPfFF8PtJqJKMp7Ej2RQ5Kmp18tKlCkyAEgiOfsrwkJ2C8aRNLwXdtQPdY+Rr3yh0HU+ItQn5atJ6iUI7gSfMmst7Tdm6p7wKOFQtRtnHOFQGWT+rmr6kAjrBPv99Bmt4soBU2I0lP9fxq0nabSxZYvwJvVSOiGWlexPycGVZZ/dH4d9V/7YYTo0oxxKU+yTUjuzwrQSKqK2WmeIqA0Lysp3lRwbUPL4VMdpJVooeNjQ13ZsDWBPj7agVgZ+lVsoUhGDiOzyqBUzIzDvM++hhZUNFGpm8YsWkKHJQ+Ir2VXpX1hRF1CB5+VVXGEkiFR3isJfzapjurRaCOBHfRmilW6UqcOUGda3D6TqD76gbdI41Ml4aGL86khSDqi+JR0+FUCfXSR49vlSts5lScyb9veNRTDhMWnKUaTdMaTWnyeTIF6zZBlcjxnK0hWNlfszaOuf5U16psI3CL/AFj7k16rN2SshtxSxt51oYhedaz6spSnTqp4zQxzGYf6LSjGkrInla9Y3o/+U53p/kTQ9pCPpuJQZiCoAydBEzNxw4im2gAao4GgRLD7YKTKEJ7zJIq9/azL5CcQ2LaLE2PhpQdTKUxLrYJ0E37bC9redaNYgwZCyByQo/Cr01TQKPt7DTq1BTwOaffUbrBSYIg0Ia2g3PrBJH1pSfaB2Ucw+0FFJC+sOB4+YoZCggqtkJrKWTV9tls6KX3GIrVeEXwg91Rai1AvDExWqNnSbi3Op2dmuKnNKe861YYwKkn1wB414OpQVRGFcbPzaynjE/rnVpreNxJyuNZhzH4casrZ5uiKqKwTZuXLV7QqPVEBjsO/ASsTy0V5VKjZKORPiYpcxOHwsjMSb69tEMHvAw0nKiY43v8A6jVqXi08lO+gIJHRoJ43nuqFONymQ2ifs1MrefDkAqVHOYMeXwqrht59nOz/AHhtMEjrHLJmLTqO2pA6KLrdbHarnAkDsAA91Z/tBwiCqZ5gVWxmLwqVJCcYwoqJAAXmNgSbN5iBAmTApdd9ImFRB6LErQTZYbQlKoMSkqcnhxANEAvYKC5iaUxN7dtQFzKToqNIFc/2h6UXFfsWUIHArJWrxFkjug0NTv1jCLOhNtQhMjtBijtgeUHv42rpLuEdPqhV+RioHHnUI/bOCOHSG97zx40g4RT7ykuOvrWEKBCVOHXX6Shbqj1fZR53agsVyO3UeEUvKzKaKbhkDhsurbOUDhmiORHiAkH2g16h+6m0kv4aQAAFqEg9VSoTmjlGhHOsUiBWiXfxFLW9WzyvEuy5kSSg9UQs9QSmSowNLgSeziGRsphE9cZivNJUAUmEpMFMQCEix141f3s3Zxb2LdW2yVNkpyqzpuMiRxXzB4UJd3KxxH7A/eR+emA5tJgOFBXcM2zBCekJKlQ4HCY4LCZEBKouAIJAPCrKkoSkZXHisaK6QiDzVAhVybRHsoZht0toIghkyNBKI8evRH/h3HKTPQgHinMgR2g5717O3ZeBapHFrIGR1SSFlRkJVIiMl4gTeTJ4VunH5V5ukPrFWUkFERGQAJBgEyCST31Xb3YxkXZUP40fnrVW6WL/AOkr7yPzVBIVvAt8PvL0YSHVFSo6xgQTeYyAQnlIBjnqbDW96RcJUR31QO5WKIMsn7yPzVr/AMEYoaMqv++j81VtQXNCIq38UdEI8yaoOb0OlRJGYHhMR2JqNG5OKB/Yq+8j81Xmtz8QP8E/eR+apBAXszVTw+3y9KUqyE8Cb6eNUnsS6kQST2gmKv4rcfEGClhQI45kfnrGF3XxydWCRyKkfBdED2quakHW+Sbg15btrAz4R+NMSd1cSo3YKTGuZH5qlVuc/EBo/eR5+tVswUF6VWcarRSZg8P9qrP7PS56yQPLypsVuXiJkNGeeZH5qhO5uM/6R++j81RmHmqk2lFzd9BnJKDB4k9hGoiZPOiWw9quYdsMgNqaklQLdyTFyT3Dyo45uXi4/Z98KQf/AGrVvcPEz+zPmj89WMmlWhBrbtUjsPCPg5meiUfptzY88pMR2dtC8b6PXUjMwtL6eXqr8iSD505YXdbFD1mrdikfmq03u9iI/ZqB+0j2dapZiXs2Kl0LHrnLGEW2MpbUgg3Cte+8cqnQypxSEGxUoJE6cpPZx8KecRuliF3KZPatHvzTzrGA3LxCTORIJkSVosLSfW46d00GSXNqisaGirRvcFoJZcy6dIALR1UoQASOZuo9qjXqu7t7LXhm1pcyDM4SAlUiISPhXqXQn8Wi/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6150" name="Picture 6" descr="http://iglesiaadventistamatamoros.files.wordpress.com/2011/07/muerte-del-primogenito.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3495534"/>
            <a:ext cx="2162175" cy="3238501"/>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3059832" y="3480017"/>
            <a:ext cx="3528392" cy="3046988"/>
          </a:xfrm>
          <a:prstGeom prst="rect">
            <a:avLst/>
          </a:prstGeom>
        </p:spPr>
        <p:txBody>
          <a:bodyPr wrap="square">
            <a:spAutoFit/>
          </a:bodyPr>
          <a:lstStyle/>
          <a:p>
            <a:pPr algn="ctr"/>
            <a:r>
              <a:rPr lang="es-CO" b="1" dirty="0">
                <a:solidFill>
                  <a:srgbClr val="FF0000"/>
                </a:solidFill>
              </a:rPr>
              <a:t> </a:t>
            </a:r>
            <a:r>
              <a:rPr lang="es-CO" sz="2400" b="1" dirty="0">
                <a:solidFill>
                  <a:srgbClr val="FF0000"/>
                </a:solidFill>
              </a:rPr>
              <a:t>Y donde no estaban los dos postes ni el dintel de la puerta puesta la sangre, moría el primogénito de la familia irremisiblemente. </a:t>
            </a:r>
            <a:endParaRPr lang="es-CO" sz="2400" b="1" dirty="0" smtClean="0">
              <a:solidFill>
                <a:srgbClr val="FF0000"/>
              </a:solidFill>
            </a:endParaRPr>
          </a:p>
          <a:p>
            <a:pPr algn="ctr"/>
            <a:r>
              <a:rPr lang="es-CO" sz="2400" dirty="0" smtClean="0"/>
              <a:t>Note que Dios no estaba jugando.</a:t>
            </a:r>
            <a:endParaRPr lang="es-CO" sz="2400" dirty="0"/>
          </a:p>
        </p:txBody>
      </p:sp>
      <p:pic>
        <p:nvPicPr>
          <p:cNvPr id="6152" name="Picture 8" descr="http://t2.gstatic.com/images?q=tbn:ANd9GcR4Qn9SnuEqYDaXqUEvpDMYWTNBigX2fZzD9yvuFiHnUrOrWrCyp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7976" y="3495534"/>
            <a:ext cx="2751856" cy="3238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13521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p:spPr>
        <p:txBody>
          <a:bodyPr>
            <a:normAutofit fontScale="92500" lnSpcReduction="10000"/>
          </a:bodyPr>
          <a:lstStyle/>
          <a:p>
            <a:pPr marL="0" indent="0" algn="ctr">
              <a:buNone/>
            </a:pPr>
            <a:r>
              <a:rPr lang="es-CO" sz="3600" b="1" i="1" dirty="0" smtClean="0">
                <a:solidFill>
                  <a:srgbClr val="FF0000"/>
                </a:solidFill>
              </a:rPr>
              <a:t>¿A quién representaba ese cordero que debía ser «sin defecto»?</a:t>
            </a:r>
          </a:p>
          <a:p>
            <a:endParaRPr lang="es-CO" dirty="0"/>
          </a:p>
          <a:p>
            <a:pPr marL="0" indent="0" algn="ctr">
              <a:buNone/>
            </a:pPr>
            <a:r>
              <a:rPr lang="es-CO" b="1" dirty="0" smtClean="0">
                <a:solidFill>
                  <a:srgbClr val="FF0000"/>
                </a:solidFill>
              </a:rPr>
              <a:t>Juan 1:29</a:t>
            </a:r>
            <a:r>
              <a:rPr lang="es-CO" dirty="0" smtClean="0"/>
              <a:t>.</a:t>
            </a:r>
            <a:r>
              <a:rPr lang="es-CO" dirty="0"/>
              <a:t> </a:t>
            </a:r>
            <a:r>
              <a:rPr lang="es-CO" i="1" dirty="0"/>
              <a:t>El siguiente día vio Juan a Jesús que venía a él, y dijo: He aquí el </a:t>
            </a:r>
            <a:r>
              <a:rPr lang="es-CO" u="sng" dirty="0"/>
              <a:t>Cordero de Dios</a:t>
            </a:r>
            <a:r>
              <a:rPr lang="es-CO" i="1" dirty="0"/>
              <a:t>, que quita el pecado del mundo</a:t>
            </a:r>
            <a:r>
              <a:rPr lang="es-CO" i="1" dirty="0" smtClean="0"/>
              <a:t>.</a:t>
            </a:r>
          </a:p>
          <a:p>
            <a:pPr marL="0" indent="0" algn="ctr">
              <a:buNone/>
            </a:pPr>
            <a:r>
              <a:rPr lang="es-CO" dirty="0" smtClean="0"/>
              <a:t>Porque </a:t>
            </a:r>
            <a:r>
              <a:rPr lang="es-CO" dirty="0"/>
              <a:t>de tal manera amó Dios al mundo, que ha dado a su Hijo unigénito, </a:t>
            </a:r>
            <a:r>
              <a:rPr lang="es-CO" i="1" u="sng" dirty="0"/>
              <a:t>para que todo aquel que en él cree, no se pierda,</a:t>
            </a:r>
            <a:r>
              <a:rPr lang="es-CO" dirty="0"/>
              <a:t> mas tenga vida </a:t>
            </a:r>
            <a:r>
              <a:rPr lang="es-CO" dirty="0" smtClean="0"/>
              <a:t>eterna </a:t>
            </a:r>
            <a:r>
              <a:rPr lang="es-CO" b="1" dirty="0" smtClean="0">
                <a:solidFill>
                  <a:srgbClr val="FF0000"/>
                </a:solidFill>
              </a:rPr>
              <a:t>(Juan 3:16)</a:t>
            </a:r>
            <a:r>
              <a:rPr lang="es-CO" dirty="0" smtClean="0"/>
              <a:t>.</a:t>
            </a:r>
          </a:p>
          <a:p>
            <a:pPr marL="0" indent="0" algn="ctr">
              <a:buNone/>
            </a:pPr>
            <a:r>
              <a:rPr lang="es-CO" dirty="0" smtClean="0"/>
              <a:t>Y </a:t>
            </a:r>
            <a:r>
              <a:rPr lang="es-CO" dirty="0"/>
              <a:t>en ningún otro hay salvación; </a:t>
            </a:r>
            <a:r>
              <a:rPr lang="es-CO" i="1" u="sng" dirty="0"/>
              <a:t>porque no hay otro nombre bajo el cielo, dado a los hombres, en que podamos ser </a:t>
            </a:r>
            <a:r>
              <a:rPr lang="es-CO" i="1" u="sng" dirty="0" smtClean="0"/>
              <a:t>salvos</a:t>
            </a:r>
            <a:r>
              <a:rPr lang="es-CO" b="1" dirty="0" smtClean="0">
                <a:solidFill>
                  <a:srgbClr val="FF0000"/>
                </a:solidFill>
              </a:rPr>
              <a:t> (Hechos 4:12). </a:t>
            </a:r>
          </a:p>
        </p:txBody>
      </p:sp>
    </p:spTree>
    <p:extLst>
      <p:ext uri="{BB962C8B-B14F-4D97-AF65-F5344CB8AC3E}">
        <p14:creationId xmlns:p14="http://schemas.microsoft.com/office/powerpoint/2010/main" val="3955631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p:cTn id="2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2" end="2"/>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3" end="3"/>
                                            </p:txEl>
                                          </p:spTgt>
                                        </p:tgtEl>
                                      </p:cBhvr>
                                    </p:animEffect>
                                  </p:childTnLst>
                                </p:cTn>
                              </p:par>
                              <p:par>
                                <p:cTn id="35" presetID="31" presetClass="entr" presetSubtype="0" fill="hold" nodeType="with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p:cTn id="37"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8"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9"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40"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6368" y="226088"/>
            <a:ext cx="8229600" cy="3312368"/>
          </a:xfrm>
        </p:spPr>
        <p:txBody>
          <a:bodyPr>
            <a:normAutofit fontScale="92500" lnSpcReduction="10000"/>
          </a:bodyPr>
          <a:lstStyle/>
          <a:p>
            <a:pPr marL="0" indent="0" algn="ctr">
              <a:buNone/>
            </a:pPr>
            <a:r>
              <a:rPr lang="es-CO" smtClean="0"/>
              <a:t>Claramente </a:t>
            </a:r>
            <a:r>
              <a:rPr lang="es-CO" dirty="0"/>
              <a:t>Dios les ordenaba que el sacrificio debía ser un cordero, no debían sustituirlo por otro animal, ya que él cordero representaba a Cristo quien </a:t>
            </a:r>
            <a:r>
              <a:rPr lang="es-CO" dirty="0" smtClean="0"/>
              <a:t>vendría </a:t>
            </a:r>
            <a:r>
              <a:rPr lang="es-CO" dirty="0"/>
              <a:t>a morir para </a:t>
            </a:r>
            <a:r>
              <a:rPr lang="es-CO" dirty="0" smtClean="0"/>
              <a:t>salvar </a:t>
            </a:r>
            <a:r>
              <a:rPr lang="es-CO" dirty="0"/>
              <a:t>a los pecadores</a:t>
            </a:r>
            <a:r>
              <a:rPr lang="es-CO" dirty="0" smtClean="0"/>
              <a:t>. Note que el sacrificio efectuado en esa ocasión conmemora la última cena.</a:t>
            </a:r>
          </a:p>
          <a:p>
            <a:pPr marL="0" indent="0" algn="ctr">
              <a:buNone/>
            </a:pPr>
            <a:r>
              <a:rPr lang="es-CO" dirty="0" smtClean="0"/>
              <a:t> Lea </a:t>
            </a:r>
            <a:r>
              <a:rPr lang="es-CO" b="1" dirty="0" smtClean="0">
                <a:solidFill>
                  <a:srgbClr val="FF0000"/>
                </a:solidFill>
              </a:rPr>
              <a:t>(Mat.26:26-28).</a:t>
            </a:r>
          </a:p>
        </p:txBody>
      </p:sp>
      <p:sp>
        <p:nvSpPr>
          <p:cNvPr id="4" name="3 Rectángulo"/>
          <p:cNvSpPr/>
          <p:nvPr/>
        </p:nvSpPr>
        <p:spPr>
          <a:xfrm>
            <a:off x="2918814" y="3530607"/>
            <a:ext cx="3597402" cy="3785652"/>
          </a:xfrm>
          <a:prstGeom prst="rect">
            <a:avLst/>
          </a:prstGeom>
        </p:spPr>
        <p:txBody>
          <a:bodyPr wrap="square">
            <a:spAutoFit/>
          </a:bodyPr>
          <a:lstStyle/>
          <a:p>
            <a:pPr algn="ctr"/>
            <a:r>
              <a:rPr lang="es-CO" sz="2800" dirty="0"/>
              <a:t>Y la puerta donde debía ser «puesta la sangre» representa el corazón de los hombres, que es donde Cristo desea morar. </a:t>
            </a:r>
          </a:p>
          <a:p>
            <a:pPr algn="ctr"/>
            <a:r>
              <a:rPr lang="es-CO" sz="2800" dirty="0"/>
              <a:t>Lea </a:t>
            </a:r>
            <a:r>
              <a:rPr lang="es-CO" sz="2800" b="1" dirty="0">
                <a:solidFill>
                  <a:srgbClr val="FF0000"/>
                </a:solidFill>
              </a:rPr>
              <a:t>(Apoc.3:20; Prov. 23:26). </a:t>
            </a:r>
          </a:p>
          <a:p>
            <a:r>
              <a:rPr lang="es-CO" sz="1600" b="1" dirty="0">
                <a:solidFill>
                  <a:srgbClr val="FF0000"/>
                </a:solidFill>
              </a:rPr>
              <a:t>  </a:t>
            </a:r>
            <a:r>
              <a:rPr lang="es-CO" sz="1600" b="1" i="1" dirty="0">
                <a:solidFill>
                  <a:srgbClr val="FF0000"/>
                </a:solidFill>
              </a:rPr>
              <a:t> </a:t>
            </a:r>
          </a:p>
        </p:txBody>
      </p:sp>
      <p:sp>
        <p:nvSpPr>
          <p:cNvPr id="5" name="AutoShape 2" descr="data:image/jpeg;base64,/9j/4AAQSkZJRgABAQAAAQABAAD/2wCEAAkGBhQSEBQUEhQVFBIUGBQUFBQUFRUUFRUUFRQVFBQVFBQXHSYeFxkjGRUWHy8gIycpLSwsFR4xNTAqNSYrLCkBCQoKDgwOGg8PGiwkHyQsLCwsLCwsKSwsLCwvLCwsLDQsLCksKSwpLCwsKSksLCksLCwsLCksLCwsLCwsKSwtLP/AABEIAMIBAwMBIgACEQEDEQH/xAAbAAACAwEBAQAAAAAAAAAAAAAABQMEBgIBB//EADsQAAEDAwMCAwcCBQMDBQAAAAEAAhEDBCEFEjFBUSJhgQYTcZGhsfAywRQjQlLRYuHxgpKyBxYkM3L/xAAaAQEAAwEBAQAAAAAAAAAAAAAAAQIDBAUG/8QAKBEBAQACAgIBAgUFAAAAAAAAAAECEQMhEjEEQWETFFFx8CIygZHh/9oADAMBAAIRAxEAPwD4ahCEAhCEAhC9AQSUm5VmtawARwRK5tqWU4/hpp8cH5SP+ETJtn9isUbeVcOnmeFetbFEK1vZJnb6f5K/a2Cb22n+SJkK6Gmpjb6RPROrPTs8JtQ02FC8xImaFLZhS0tB7rU07WAuvc+Sr5Npw2zbH3eljgDhUammeS2lxY5VStY+SttncWKrab5KhX05betp6X3GnqVLiw1xYJZcWa3F1p6T3ViitjH1aMKEhPrqxS2raFEKKFI+lC4QeIQhAIQhAIQhAIQhAIQhAIQhB6ApqVGVGwJpZkAfkoLOn2R7J3b2kfmfkl1vc5xPrn5Lct0ZgoB7GvrHZTe6syrSLGOdtLmuogGoA0nbLiM+UKGuNkI6emg8BW6Oj+S1OnezJbUaKm0gl7XBrxLHim54bUI/ScfQ9lNQ0ZwPNMs2l+8O8ADXBrs9wXDHPxkKtum04pn6IrbTo6JrbWSc0dCcZjbjdwf1BokluOM8mFZ0/TQ4mSGwCc9YBPbjGVZn46L6FqmdKlAUzdPO2cRkgTkgGC4DsrTLMhp4Lpa0AHIJOQR6KGs1FR7BCha7oecfflWLy32QcZnIMjBjKpXFq5z2NBbuOS0OG4SNw3dhEn7rLLbu45jZ76WK7MKJ1BW6Vo/glpaAD7wGWwTAOB3BGO3RDLE7f6cAnnJDTBcPKVaWsMscf1LKlqqVezWhpWZf2GQ0EmJJ4AUL9PPl+nd6THzlXjnykZK6sUmu7Bbu+0otEmIJIwZyOR/wqFTQXOEjbxu2kjdtmN0dpUsrIwNTSplLquj548/TnAX0P/26+TG3wuewkmANglziejYPPmqtx7LPLiN1IZptDnPDWk1mk04MSZHl8YCdq6j5TqltBOAB2H+eqTOC+jVfZuWVqlZ1Pw21as2l7z+dhhFGpsHLdxaYnIgxBSGt/wCnt1NMD3bnVKvuNoeJZV2l5ZUJAbLWtO7aTtIgwYCtpnayqEw1nSf4d4aKtKtLZLqRfDTuc0scHta4OG3gjgg9UvUAQhCAQhCAQhCAQhCAQhCDppV+2qjEpeArVs0yg0Vpbg8cjn8K3VhesAcaVCnSqVGlrnNc8gNdG4U2OMMmPPyhYbSeQtpprcBRWuGre2mp6vLt3u2glzqlQAuIqPc1zSTnwiHOwP7iu33ctLQwNYWloaC4kS9jy4uOSSWNHwVO2ogphTsx2+WPss8t13cV48dObfU3U6Yp7A8AlwG5zeTJ3AGDnOe5V3TdQByOYLSDyNzSMj1VY6a09F6zTQMtlp4lscdoIIPyWe8o7MseLOfem4u/DECYLd2Z2kyRHHU5Uov8yGiSQ4nOSJ6dJk/NI6lV1P8AUdzOpgS3zO3kemPtLTvAeuDwehHeVP4lZ/lpra9d1g5oAEASOSeTPXzVCtqO2qHBjdxBLzLvEI2kbZgAh5nz4hdGsqTHTLj1mP8A85Df8+qrllW/HxyTv+bPqOoQQQ2IADQHOEQSckHMk5XovpBlomC2ZIwSTxxglKmbg1pI8Lt209DtcWnPQyFNTPqrTKscuDH2ZWVwAQHAQDunODHOPgF4LqG/pG7bt3SeA7cMccqs1y696OFaZMLxS3by7uN5JLQDMky4+gk4Hkh9YCmT4N5a1gI3F0BzSNw4EBvrhQ3BjKpF+89mgnrBJGOnATzPy8s39Elzqv6h7tsEvLxud4jUAnr4f0tOFmvaLU/eMLNgaJpnBJ/+qm+mBn/S4f8Ab5p9VpCICRajZzK0lcnLhJ6Ze+16Kbm+5YarqJtvfbqgd7qA1vgDtm4BrRujhox1SzWPbT31ZtWtbMfVBBc817kHE4ogPigNx3Q2cgdJBYalYLN3tic44yr7ctjzXPaFl2+pUrMcKgpU6VANc5+WPEvr1XkuqO2bhPm3gNhZ+FYfQyp6FgSoFHavCE3ZpmY4/wBhKp3VEDifVBTQvSvEAhCEAhCEAhCEE1FslPLLTp4g+on5cpHbuytVo1QYxnEImLdjaRC1WncKlbW24Axnr0+ib2VtChp46N7JqaUWqnZ08JjTaq1vhHbWLqF6AvHFZ12YoKrUruKJpkluRy5n1JZ2PWOvkU5ZQc9zWj+owCePPPkr2xjn06ge1+3+W5xBDd+1woucD0JgT/pVLjtvjzfh/dlXXcwGmd3BGYHVxEgGJ/ZaCvdMAp1aVMbNxZVkQ4nbtLdoO1oc2SI6z2VDXKJDWVax212bmOa6S+rTkEPgTlpJyeRPZLqWpeBwa7wvieCDBkfVV349N7jOXGZT7/t/37HJbTZQez3oeC7fR2yXN/u95xtkQCO4lUm146rP3+u06Ilzs5IaIJykb/bzPhpkjuXR+yrc41x+Pe9dvoTa08Kai2Fi9M9tabiA8GmTxMFp9VrbW8DhhXl25uTG49V3enw4/Mpex8YA/dXbqpxHMj75XFK3ACX2mWTHtGWlVbimmRbhUboYWscPJZbogv7QH/HCzOp2BgiI6rWXaX3FIOb8Oy0cVxl9ME6w8Sc2dg3ZMdRPkrN3bbXfDy9eq9LxsJ6SJAgdMenKWq449obhjQw+eJPbEgR5LL6nSjt6ZTLVL3P5gLPXFeVMUyu1dy5XpK8UqBCEIBCEIBCEIJaIytTodI4WWoHK1GkXYaBwT59PhCJjc6eBAnkJzbNCytnqEgLRadXlV06Mcp6P6AVtgVO3TO1oDa57p2tgQIkl0xk8DB7qromtCnTLjDRJzgeQk/RWKdkIGSajm72tgbSJw09SSAVafSALQxwa5kOY55Dd9N3iBJ6kGQVDd37Q7wNa7b+hx3DbOYA/qAMkT3VatMssv7UOpX7mFjmYp+F9NsYaWiHN+Mkz3lYz2m9umUWPp0GBrqmHku95gT4WgjwgEzPOBlM/aLUC2lUeSSQCZ8ziV8hq1TUeSepWHLnp6vw/iY5+/p/P8rdTW6tR0ve75lTUr+sxpcxxc0EbpyAXeXmpKGnNAzkrirpw6YXL517f5bGllao57iXGSUCkrrrYBQhZ3J2cfBiaaFo38RTqhp/mUmmptP8AUwc7fMc/BO/ZzUSw7HHjj4dkv9kXOZUe9uIY8GezhtP3Q07awhdnFeo+e+fNcmWLfUn7iPIE/PA/PJWdvr9Eu01x2z8yrxqfkLVw+49c/CpXGfh3UlxXDcuIHxwqzasjpnOCp8md4dzZbeMStz4OE+uaMpXUscrWXbz8sLjSq+oyl9egQ04OcAfIyU+q0IGEg1CgUhyTx/dm9Ton1PASKs2CtNd27jPnyklzaELRyUvQunMhcogIQhAIQhAIQhB2wpnY1kqCvWZyg1+l1OFs9K4Cw2kuyFtNMrwBP+VFaYtPbFM7O5LZA2kOgEO/Sc4PIiO6SW1eUxpPVK6sbDbUK0hoJDnDdJb+kAxDQesQfml7gumlBVK6ePqaI/aW2L6FRo5LTHxGR9l8jpGCvt91SkFfLvazQjSqGo0eBxk/6Sf2K5+XHc29b4PNMMvG/V5bXG4Lqq5Jba5LSmLa4cuOvosLKiuHdFCAu6zpKm0+2L3wqybum2WU48PKtBpTNlA93R8hn7qpbU99ZWL2ttYGhWPZyzl0nrlejhNPjfk8nllb+rT2dl4eXD/qP74U7rE9HuHqHf8AkCrdCnhTEK/jtl+LcYWt04cmXO7ug+gHA9AoK2nMGdrfPwj5/FMa1WEtr3St+HGGXyspUL7On/a3/tCp1qTB0x2z9lK6ulGpXMAnoMHP0VpjGOXPl72Lq7Y3sPKSlFe9aen1Wf1bVcmCllPUyTyr+Mc158r7auo5hHH1PnwfTslN3bNcDtGR05kdYXdvdYAnDuZj8xz6qlcVyD2KaUyy37Kbq3VB7U5r3Qd+rJ/uHPr3SyvE4+oj9yrM6roQhEBCEIBCEIPQmOn0iThLgrlnVgoNZZUoH5xHfqnllXhJNNugWhpOD6wen55lOqFKPzB+CLyNHY107taqzlkcJ3ZlVrXE4YUF0/uod8NKlasq78Opt6Ql2p6cKjSCJBGQmO7tlclvdQ1fJtd9mHUXF1MEs7dW/wCQkjKq+1XdiHDhY/WvY5rjLRtPcfuFhnxS+no/H+flx9Z/7Yr3y0VgW06QPU5Si69nazDgbh5f4V/T9NqOADhEKnHx2X06fl/Nxz4+sli2pGq/yWz0+z92GmOMHvnCraLo+0DCd1aJ24jEH5EGPoum9TTxcd5ZeVWKTwunlV2wQMeYnsV25vb5KYrnFa6KQ3laE+uOFn75ueYWscHJNKX8RlItav4kdDP+yb1sZHAyfTp+d1kNYeTMZhWY5Xpnb+vJVSnUyva5yoVLI3o6jAjpEL2tey0DsPTmfT4pSHr0vQSVKqiLl4SvEAhCEAhCEAhCEAumPhcr1A406+grX6dqciDkcr55SfBT/TLw8D9iiZdPrNPQqzIBYCXFjQGvY8hzxuZIaZbIBiQOE6ttKqDENwA4u3s27Sds790RIjlKm+0bW1iaLA4E0XVH7y4VNlAM2tEDYPG4GJyOiuDWGuYWNZtp7WtbLtxEVPeEkwN0knoOipXVxbvf0MP4F8EuAG3dgkAnYdriGzJAOFKyxeSZGQ5zDkQC3Jk8cCZUNtqrfduBgPbT2NdPINRpjb3y7M8BWB7QCZayJc5zvFMl4gxjw9xyq+LfLmy10KlEtMHnBEEGQeII5Vk2B29NxdtADmmIaS7dBxEDlUDqEvDmgggg+JxeSQZlxPP+yus1UCNrIyXGXTMtLSBIwIPn6pqImeV9K1akWkA9QCIIcCDwQRyrDtMBLA4cl+4hzTBa0nbAmCMTPfyUVS43ODgCDzLnF5JmZJx9lPV1Hcd23xeLlxIG5rmw0QABJmPJV02tyvosp6F72doBiJkgRPxXTPZwtMbRwTy2AAYMmYEefdT2t7ta4RmWTnjaQ7HkVadqYIcC3wuLzEwYc5rgAY6Fv1UzVU5PKVwzSngGAMHb+pvMB0DOTB6KKpbODdxGMHkTB4JbMwVLU1jxNO3h2+J58LWxMf6efNQ1tSDmuG2C4MBO7+yACGxjHmpsiuPJl9XFtZ/y2AfqPvOSANjC2HScDByh1s7fsjxdgRnEiOnC9p6hADC2W7Xg5gmXMcMwYjaO85UF5qBL97RtI2xmYLQADPoFEjTLLL3+6O6pH3ZdtOQ0tiP6n7BI5yQQISTUNJf7sQA6q6r7tobUpuADab31N5BhhbAJ3EQJV7UvaBwc5waGyaRbyQz3LtzAB1HdKauv02gsZQhjzVNQe9cZFWkabgxxb4AAQRh3GZlaRw8ltpJqZfScGvgEta6Wua4Fr2+Fwc0kEEGeVj9brmSJJhbnV6lOtEUywsZSps/mbxtphw8XhEkjZxEbTjMDD6zb5OFMZ5Syds1VOVHCu/wpJXZsTEx5KWZchT1KMKEhB4hCEAhCEAhCEAhC6ag6ZTlWGWZInsprK3BOYH525Tq2t8RieokeIeiJkIG2ZlaDRtPyFaGn5GIEf8plRaKY8/sFFrTHDd7N7NkCFYfdRwltC8lTtqtlZzqurLVxkxMqN4rFC8StpGM/RdtqgdQrMdWNHQrqy2ss/RvwFKKxkkfER1x/lRW2OU/Vo6dVSMfhIqV0Z5z6R8PnHorPv3TIPIJjET557R9VW1th+m46rV4qO7QCft+yk/i5CU31Qh88yPLMRM/VQvrnJE/AH8+aymWq7OTimWEuzapdKL+LSmtcEjB/PivWPJ6T6x281tt5tw+5yLiY9UPrJWahAnMcZ79+UuudX2uyU1tN5PCSGGoiUpbSypW6jv4K5fU6pu+kzDG/1y9On0sfdIdQs57fQfdM6uoACEsudRacZj8z8VM2z5bhYUO04g8fMgfcr27gYOSOR/Tu6z3Ud1cAdZ+CrV7wFnmMc9Fdy7ihdvbmBn44HwH+5S56mr1JUClR4hCEAhCEAhCEAumrldMQX7RxHCb2TCeAT8ASlNvWa0cAnzmB6dSrB1H5DgDAHwARM001CtsEukeXBPn5fFVbnUJKQP1JR077M9uPj0UaXufWmtsa0EEnnj/KndVPqszb6jMd1oLC6Jac4EY9efzuo0tjlvpI69IBnj91XbqvRS39KWzu8I7zIWeLvFj7x91MVy3GspXpJHwHwGOpVgauAME/nkssb8NpxIJJkxmAJAE/En6KhV1QoeWm5o63nlOrTVJAXyyjqhlaHTdcAgdyJSwxz02d1cgkHtj5qlXu4S1moTieP2UVSvKxk1Xo3luXHNGTK8q1RqxngJVb1QPjHdeXN/g8T3+Q4VtdsvL+ns3udQAZjp0/dYbWdS8RXl/rJzlZ29vC4rSRx55+TQaZq+eVoWXO5uOV86triCtNpl9KixPHnrq+lnUSVnrm6IK19y0PH+qJ+PcfGM/NZPVKEFTKZ46UH3ZiFC6so3rlSyekrxCEAhCEAhCEAhCEAvV4hB2HoL1whB6XL0OXKEFu2flarSXQM8RH1H+FkKNSCmlHUz36QiZdNFqVwACJ4x5kefZZO6uMq5e3sgHqR9BgeuCk9V8qE5XaQ3CjdUUaFKrsPV20uSCFSaFetWDzKDQadXJx3x6q/Tqd0otnhvx+ynq3XjPxP7qljpxy1DM1oz5c/FUrm4xBn88lAy/BgExC4q1B2KmIyu/Rfd0epOOR5+iU1QnNcSPMfODP56pPWVmFcU+U70z6CST5AE/sklMpvZ18EA5g/tP0+yEPjeTkYP580r1lw3Ojufuqzbpe39WYP9wBPxkgn5ifVQtbuE1XlRqSqo1KgQhCAQhCAQhCCe0sqlV22kx1R3O1jXPdHwaCVC5sGDgjBTHRNUbQc8ubvD2FhEMMeNj521Guaf0RkdfJNaHtdSDWh1rTcWCmAYpCRTY1sPBpGZcC8nBJdkkIMwumUyTABJ7DK0zvbCkZJtKO/GdlENw4uBLPdRiQMQDnduxHtD2wptA/+MzeGuDnN90wEuYGOwKUhpMvIBkF3hc0YQZhjCTABJPAGSfResol0wCYEmATAHU9hkZT+n7T02131W0ANzQ1oBpgtIYWzIpbYMgna1rvCIcMz3T9rGtuX1WUjSa9jWbKL20y3bVp1BtcKfH8sNMgmCcnhBnHMI5+K5WptvbCk0tJtKchwd4fdgYphgDS6kXNzJ5gYxuG5ZdxygJXQeuEIJDUXBK8QgEIQgkYrtN8cKgCpGPQNaNQcngcx9go6154p7lVzVhvxz8pA/f6KrUqInac3ZC9GokKnK8RCy67lQOfK5Qg9BUra8KFCCYXBUzr2WwenHl3Hw6/8qmhB05y5QhAIQhAIQhAIQhAIQhAIQhAIQhAIQhAIQhAIQhAIQhALtqEIJHcD86lROQhByhCEAhCEAhCEAhCEAhCEAhCEAhCEAhCEH//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28" name="Picture 4" descr="http://1.bp.blogspot.com/-z9Ntp6-2KQA/Te3Ow4lCeNI/AAAAAAAAAKY/K6NSvoG8Rb8/s1600/CORAZON+DAME+HIJO+MIO+TU+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3530607"/>
            <a:ext cx="2627784" cy="335699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www.mscperu.org/grafic/biblia/pint/Apocalipsis/picApc/puert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530607"/>
            <a:ext cx="2883417" cy="33359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5421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1000" fill="hold"/>
                                        <p:tgtEl>
                                          <p:spTgt spid="4"/>
                                        </p:tgtEl>
                                        <p:attrNameLst>
                                          <p:attrName>ppt_w</p:attrName>
                                        </p:attrNameLst>
                                      </p:cBhvr>
                                      <p:tavLst>
                                        <p:tav tm="0">
                                          <p:val>
                                            <p:fltVal val="0"/>
                                          </p:val>
                                        </p:tav>
                                        <p:tav tm="100000">
                                          <p:val>
                                            <p:strVal val="#ppt_w"/>
                                          </p:val>
                                        </p:tav>
                                      </p:tavLst>
                                    </p:anim>
                                    <p:anim calcmode="lin" valueType="num">
                                      <p:cBhvr>
                                        <p:cTn id="22" dur="1000" fill="hold"/>
                                        <p:tgtEl>
                                          <p:spTgt spid="4"/>
                                        </p:tgtEl>
                                        <p:attrNameLst>
                                          <p:attrName>ppt_h</p:attrName>
                                        </p:attrNameLst>
                                      </p:cBhvr>
                                      <p:tavLst>
                                        <p:tav tm="0">
                                          <p:val>
                                            <p:fltVal val="0"/>
                                          </p:val>
                                        </p:tav>
                                        <p:tav tm="100000">
                                          <p:val>
                                            <p:strVal val="#ppt_h"/>
                                          </p:val>
                                        </p:tav>
                                      </p:tavLst>
                                    </p:anim>
                                    <p:anim calcmode="lin" valueType="num">
                                      <p:cBhvr>
                                        <p:cTn id="23" dur="1000" fill="hold"/>
                                        <p:tgtEl>
                                          <p:spTgt spid="4"/>
                                        </p:tgtEl>
                                        <p:attrNameLst>
                                          <p:attrName>style.rotation</p:attrName>
                                        </p:attrNameLst>
                                      </p:cBhvr>
                                      <p:tavLst>
                                        <p:tav tm="0">
                                          <p:val>
                                            <p:fltVal val="90"/>
                                          </p:val>
                                        </p:tav>
                                        <p:tav tm="100000">
                                          <p:val>
                                            <p:fltVal val="0"/>
                                          </p:val>
                                        </p:tav>
                                      </p:tavLst>
                                    </p:anim>
                                    <p:animEffect transition="in" filter="fade">
                                      <p:cBhvr>
                                        <p:cTn id="24" dur="1000"/>
                                        <p:tgtEl>
                                          <p:spTgt spid="4"/>
                                        </p:tgtEl>
                                      </p:cBhvr>
                                    </p:animEffect>
                                  </p:childTnLst>
                                </p:cTn>
                              </p:par>
                            </p:childTnLst>
                          </p:cTn>
                        </p:par>
                      </p:childTnLst>
                    </p:cTn>
                  </p:par>
                  <p:par>
                    <p:cTn id="25" fill="hold">
                      <p:stCondLst>
                        <p:cond delay="indefinite"/>
                      </p:stCondLst>
                      <p:childTnLst>
                        <p:par>
                          <p:cTn id="26" fill="hold">
                            <p:stCondLst>
                              <p:cond delay="0"/>
                            </p:stCondLst>
                            <p:childTnLst>
                              <p:par>
                                <p:cTn id="27" presetID="21" presetClass="entr" presetSubtype="1" fill="hold" nodeType="clickEffect">
                                  <p:stCondLst>
                                    <p:cond delay="0"/>
                                  </p:stCondLst>
                                  <p:childTnLst>
                                    <p:set>
                                      <p:cBhvr>
                                        <p:cTn id="28" dur="1" fill="hold">
                                          <p:stCondLst>
                                            <p:cond delay="0"/>
                                          </p:stCondLst>
                                        </p:cTn>
                                        <p:tgtEl>
                                          <p:spTgt spid="1030"/>
                                        </p:tgtEl>
                                        <p:attrNameLst>
                                          <p:attrName>style.visibility</p:attrName>
                                        </p:attrNameLst>
                                      </p:cBhvr>
                                      <p:to>
                                        <p:strVal val="visible"/>
                                      </p:to>
                                    </p:set>
                                    <p:animEffect transition="in" filter="wheel(1)">
                                      <p:cBhvr>
                                        <p:cTn id="29" dur="2000"/>
                                        <p:tgtEl>
                                          <p:spTgt spid="1030"/>
                                        </p:tgtEl>
                                      </p:cBhvr>
                                    </p:animEffect>
                                  </p:childTnLst>
                                </p:cTn>
                              </p:par>
                            </p:childTnLst>
                          </p:cTn>
                        </p:par>
                      </p:childTnLst>
                    </p:cTn>
                  </p:par>
                  <p:par>
                    <p:cTn id="30" fill="hold">
                      <p:stCondLst>
                        <p:cond delay="indefinite"/>
                      </p:stCondLst>
                      <p:childTnLst>
                        <p:par>
                          <p:cTn id="31" fill="hold">
                            <p:stCondLst>
                              <p:cond delay="0"/>
                            </p:stCondLst>
                            <p:childTnLst>
                              <p:par>
                                <p:cTn id="32" presetID="21" presetClass="entr" presetSubtype="1" fill="hold" nodeType="clickEffect">
                                  <p:stCondLst>
                                    <p:cond delay="0"/>
                                  </p:stCondLst>
                                  <p:childTnLst>
                                    <p:set>
                                      <p:cBhvr>
                                        <p:cTn id="33" dur="1" fill="hold">
                                          <p:stCondLst>
                                            <p:cond delay="0"/>
                                          </p:stCondLst>
                                        </p:cTn>
                                        <p:tgtEl>
                                          <p:spTgt spid="1028"/>
                                        </p:tgtEl>
                                        <p:attrNameLst>
                                          <p:attrName>style.visibility</p:attrName>
                                        </p:attrNameLst>
                                      </p:cBhvr>
                                      <p:to>
                                        <p:strVal val="visible"/>
                                      </p:to>
                                    </p:set>
                                    <p:animEffect transition="in" filter="wheel(1)">
                                      <p:cBhvr>
                                        <p:cTn id="34" dur="2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blipFill>
            <a:blip r:embed="rId2"/>
            <a:tile tx="0" ty="0" sx="100000" sy="100000" flip="none" algn="tl"/>
          </a:blipFill>
        </p:spPr>
        <p:txBody>
          <a:bodyPr/>
          <a:lstStyle/>
          <a:p>
            <a:r>
              <a:rPr lang="es-CO" dirty="0" smtClean="0">
                <a:latin typeface="Algerian" pitchFamily="82" charset="0"/>
              </a:rPr>
              <a:t>El sellamiento en el NT.</a:t>
            </a:r>
            <a:endParaRPr lang="es-CO" dirty="0">
              <a:latin typeface="Algerian" pitchFamily="82" charset="0"/>
            </a:endParaRPr>
          </a:p>
        </p:txBody>
      </p:sp>
      <p:sp>
        <p:nvSpPr>
          <p:cNvPr id="3" name="2 Marcador de contenido"/>
          <p:cNvSpPr>
            <a:spLocks noGrp="1"/>
          </p:cNvSpPr>
          <p:nvPr>
            <p:ph idx="1"/>
          </p:nvPr>
        </p:nvSpPr>
        <p:spPr>
          <a:xfrm>
            <a:off x="457200" y="1600200"/>
            <a:ext cx="8229600" cy="4997152"/>
          </a:xfrm>
          <a:blipFill>
            <a:blip r:embed="rId3"/>
            <a:tile tx="0" ty="0" sx="100000" sy="100000" flip="none" algn="tl"/>
          </a:blipFill>
        </p:spPr>
        <p:txBody>
          <a:bodyPr>
            <a:normAutofit fontScale="92500" lnSpcReduction="20000"/>
          </a:bodyPr>
          <a:lstStyle/>
          <a:p>
            <a:pPr marL="0" indent="0" algn="ctr">
              <a:buNone/>
            </a:pPr>
            <a:r>
              <a:rPr lang="es-CO" b="1" dirty="0" smtClean="0">
                <a:solidFill>
                  <a:srgbClr val="FF0000"/>
                </a:solidFill>
              </a:rPr>
              <a:t>Apocalipsis 7:1-3</a:t>
            </a:r>
            <a:r>
              <a:rPr lang="es-CO" b="1" dirty="0" smtClean="0"/>
              <a:t>.</a:t>
            </a:r>
            <a:r>
              <a:rPr lang="es-CO" dirty="0" smtClean="0"/>
              <a:t>Después </a:t>
            </a:r>
            <a:r>
              <a:rPr lang="es-CO" dirty="0"/>
              <a:t>de esto vi a cuatro ángeles en pie sobre los cuatro ángulos de la tierra, que detenían los cuatro vientos de la tierra, para que no soplase viento alguno sobre la tierra, ni sobre el mar, ni sobre ningún árbol</a:t>
            </a:r>
            <a:r>
              <a:rPr lang="es-CO" dirty="0" smtClean="0"/>
              <a:t>.</a:t>
            </a:r>
            <a:endParaRPr lang="es-CO" dirty="0"/>
          </a:p>
          <a:p>
            <a:pPr marL="0" indent="0" algn="ctr">
              <a:buNone/>
            </a:pPr>
            <a:r>
              <a:rPr lang="es-CO" b="1" baseline="30000" dirty="0"/>
              <a:t>2 </a:t>
            </a:r>
            <a:r>
              <a:rPr lang="es-CO" dirty="0"/>
              <a:t>Vi también a otro ángel que subía de donde sale el sol, y tenía el sello del Dios vivo; y clamó a gran voz a los cuatro ángeles, a quienes se les había dado el poder de hacer daño a la tierra y al mar, </a:t>
            </a:r>
            <a:r>
              <a:rPr lang="es-CO" b="1" baseline="30000" dirty="0" smtClean="0"/>
              <a:t>3 </a:t>
            </a:r>
            <a:r>
              <a:rPr lang="es-CO" dirty="0"/>
              <a:t>diciendo: No hagáis daño a la tierra, ni al mar, ni a los árboles, </a:t>
            </a:r>
            <a:r>
              <a:rPr lang="es-CO" i="1" u="sng" dirty="0" smtClean="0"/>
              <a:t>HASTA </a:t>
            </a:r>
            <a:r>
              <a:rPr lang="es-CO" i="1" u="sng" dirty="0"/>
              <a:t>que hayamos sellado en sus frentes a los siervos de nuestro Dios.</a:t>
            </a:r>
          </a:p>
        </p:txBody>
      </p:sp>
    </p:spTree>
    <p:extLst>
      <p:ext uri="{BB962C8B-B14F-4D97-AF65-F5344CB8AC3E}">
        <p14:creationId xmlns:p14="http://schemas.microsoft.com/office/powerpoint/2010/main" val="476423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 calcmode="lin" valueType="num">
                                      <p:cBhvr>
                                        <p:cTn id="14" dur="1000" fill="hold"/>
                                        <p:tgtEl>
                                          <p:spTgt spid="3">
                                            <p:bg/>
                                          </p:spTgt>
                                        </p:tgtEl>
                                        <p:attrNameLst>
                                          <p:attrName>ppt_w</p:attrName>
                                        </p:attrNameLst>
                                      </p:cBhvr>
                                      <p:tavLst>
                                        <p:tav tm="0">
                                          <p:val>
                                            <p:fltVal val="0"/>
                                          </p:val>
                                        </p:tav>
                                        <p:tav tm="100000">
                                          <p:val>
                                            <p:strVal val="#ppt_w"/>
                                          </p:val>
                                        </p:tav>
                                      </p:tavLst>
                                    </p:anim>
                                    <p:anim calcmode="lin" valueType="num">
                                      <p:cBhvr>
                                        <p:cTn id="15" dur="1000" fill="hold"/>
                                        <p:tgtEl>
                                          <p:spTgt spid="3">
                                            <p:bg/>
                                          </p:spTgt>
                                        </p:tgtEl>
                                        <p:attrNameLst>
                                          <p:attrName>ppt_h</p:attrName>
                                        </p:attrNameLst>
                                      </p:cBhvr>
                                      <p:tavLst>
                                        <p:tav tm="0">
                                          <p:val>
                                            <p:fltVal val="0"/>
                                          </p:val>
                                        </p:tav>
                                        <p:tav tm="100000">
                                          <p:val>
                                            <p:strVal val="#ppt_h"/>
                                          </p:val>
                                        </p:tav>
                                      </p:tavLst>
                                    </p:anim>
                                    <p:anim calcmode="lin" valueType="num">
                                      <p:cBhvr>
                                        <p:cTn id="16" dur="1000" fill="hold"/>
                                        <p:tgtEl>
                                          <p:spTgt spid="3">
                                            <p:bg/>
                                          </p:spTgt>
                                        </p:tgtEl>
                                        <p:attrNameLst>
                                          <p:attrName>style.rotation</p:attrName>
                                        </p:attrNameLst>
                                      </p:cBhvr>
                                      <p:tavLst>
                                        <p:tav tm="0">
                                          <p:val>
                                            <p:fltVal val="90"/>
                                          </p:val>
                                        </p:tav>
                                        <p:tav tm="100000">
                                          <p:val>
                                            <p:fltVal val="0"/>
                                          </p:val>
                                        </p:tav>
                                      </p:tavLst>
                                    </p:anim>
                                    <p:animEffect transition="in" filter="fade">
                                      <p:cBhvr>
                                        <p:cTn id="17" dur="1000"/>
                                        <p:tgtEl>
                                          <p:spTgt spid="3">
                                            <p:bg/>
                                          </p:spTgt>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 calcmode="lin" valueType="num">
                                      <p:cBhvr>
                                        <p:cTn id="22"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3"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24"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25" dur="1000"/>
                                        <p:tgtEl>
                                          <p:spTgt spid="3">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31" presetClass="entr" presetSubtype="0" fill="hold" grpId="0" nodeType="clickEffect">
                                  <p:stCondLst>
                                    <p:cond delay="0"/>
                                  </p:stCondLst>
                                  <p:childTnLst>
                                    <p:set>
                                      <p:cBhvr>
                                        <p:cTn id="29" dur="1" fill="hold">
                                          <p:stCondLst>
                                            <p:cond delay="0"/>
                                          </p:stCondLst>
                                        </p:cTn>
                                        <p:tgtEl>
                                          <p:spTgt spid="3">
                                            <p:txEl>
                                              <p:pRg st="1" end="1"/>
                                            </p:txEl>
                                          </p:spTgt>
                                        </p:tgtEl>
                                        <p:attrNameLst>
                                          <p:attrName>style.visibility</p:attrName>
                                        </p:attrNameLst>
                                      </p:cBhvr>
                                      <p:to>
                                        <p:strVal val="visible"/>
                                      </p:to>
                                    </p:set>
                                    <p:anim calcmode="lin" valueType="num">
                                      <p:cBhvr>
                                        <p:cTn id="30"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31"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32"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33"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354162"/>
          </a:xfrm>
        </p:spPr>
        <p:txBody>
          <a:bodyPr>
            <a:normAutofit fontScale="90000"/>
          </a:bodyPr>
          <a:lstStyle/>
          <a:p>
            <a:r>
              <a:rPr lang="es-CO" sz="3100" dirty="0" smtClean="0"/>
              <a:t>Puesto que Dios no quiere que ninguno se pierda, nos concede un tiempo de gracia.</a:t>
            </a:r>
            <a:br>
              <a:rPr lang="es-CO" sz="3100" dirty="0" smtClean="0"/>
            </a:br>
            <a:r>
              <a:rPr lang="es-CO" sz="3100" dirty="0" smtClean="0"/>
              <a:t> </a:t>
            </a:r>
            <a:r>
              <a:rPr lang="es-CO" sz="3100" dirty="0" smtClean="0">
                <a:solidFill>
                  <a:srgbClr val="FF0000"/>
                </a:solidFill>
              </a:rPr>
              <a:t>Lea 2:Ped.3:9; Mat.7:7,8; Eze.18:23.</a:t>
            </a:r>
            <a:endParaRPr lang="es-CO" sz="3100" dirty="0">
              <a:solidFill>
                <a:srgbClr val="FF0000"/>
              </a:solidFill>
            </a:endParaRPr>
          </a:p>
        </p:txBody>
      </p:sp>
      <p:pic>
        <p:nvPicPr>
          <p:cNvPr id="4" name="Picture 2" descr="http://t3.gstatic.com/images?q=tbn:ANd9GcQXgBdzhd4tWss2UKGo9FLplDkhNuLtZn01pM_eAdUQ6O_2uN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628800"/>
            <a:ext cx="8280920" cy="49685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1918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79512" y="274638"/>
            <a:ext cx="8784976" cy="1143000"/>
          </a:xfrm>
          <a:solidFill>
            <a:schemeClr val="bg2">
              <a:lumMod val="90000"/>
            </a:schemeClr>
          </a:solidFill>
        </p:spPr>
        <p:txBody>
          <a:bodyPr>
            <a:noAutofit/>
          </a:bodyPr>
          <a:lstStyle/>
          <a:p>
            <a:r>
              <a:rPr lang="es-CO" sz="3200" dirty="0">
                <a:latin typeface="Algerian" pitchFamily="82" charset="0"/>
              </a:rPr>
              <a:t>¿Dónde se encuentra el sello de Dios</a:t>
            </a:r>
            <a:r>
              <a:rPr lang="es-CO" sz="3200" dirty="0" smtClean="0">
                <a:latin typeface="Algerian" pitchFamily="82" charset="0"/>
              </a:rPr>
              <a:t>?</a:t>
            </a:r>
            <a:endParaRPr lang="es-CO" sz="3200" dirty="0">
              <a:latin typeface="Algerian" pitchFamily="82" charset="0"/>
            </a:endParaRPr>
          </a:p>
        </p:txBody>
      </p:sp>
      <p:sp>
        <p:nvSpPr>
          <p:cNvPr id="3" name="2 Marcador de contenido"/>
          <p:cNvSpPr>
            <a:spLocks noGrp="1"/>
          </p:cNvSpPr>
          <p:nvPr>
            <p:ph idx="1"/>
          </p:nvPr>
        </p:nvSpPr>
        <p:spPr>
          <a:xfrm>
            <a:off x="395536" y="1556793"/>
            <a:ext cx="8229600" cy="1152128"/>
          </a:xfrm>
        </p:spPr>
        <p:txBody>
          <a:bodyPr>
            <a:normAutofit/>
          </a:bodyPr>
          <a:lstStyle/>
          <a:p>
            <a:pPr marL="0" indent="0" algn="ctr">
              <a:buNone/>
            </a:pPr>
            <a:r>
              <a:rPr lang="es-CO" b="1" dirty="0" smtClean="0">
                <a:solidFill>
                  <a:srgbClr val="FF0000"/>
                </a:solidFill>
              </a:rPr>
              <a:t>Isaías </a:t>
            </a:r>
            <a:r>
              <a:rPr lang="es-CO" b="1" dirty="0">
                <a:solidFill>
                  <a:srgbClr val="FF0000"/>
                </a:solidFill>
              </a:rPr>
              <a:t>8:16</a:t>
            </a:r>
            <a:r>
              <a:rPr lang="es-CO" dirty="0"/>
              <a:t>. Ata el testimonio, </a:t>
            </a:r>
            <a:r>
              <a:rPr lang="es-CO" b="1" u="sng" dirty="0"/>
              <a:t>sella la ley entre mis discípulos</a:t>
            </a:r>
            <a:r>
              <a:rPr lang="es-CO" dirty="0" smtClean="0"/>
              <a:t>.</a:t>
            </a:r>
          </a:p>
        </p:txBody>
      </p:sp>
      <p:sp>
        <p:nvSpPr>
          <p:cNvPr id="4" name="3 Rectángulo"/>
          <p:cNvSpPr/>
          <p:nvPr/>
        </p:nvSpPr>
        <p:spPr>
          <a:xfrm>
            <a:off x="323528" y="2996952"/>
            <a:ext cx="4572000" cy="2554545"/>
          </a:xfrm>
          <a:prstGeom prst="rect">
            <a:avLst/>
          </a:prstGeom>
        </p:spPr>
        <p:txBody>
          <a:bodyPr>
            <a:spAutoFit/>
          </a:bodyPr>
          <a:lstStyle/>
          <a:p>
            <a:pPr algn="ctr"/>
            <a:r>
              <a:rPr lang="es-CO" sz="4000" b="1" i="1" dirty="0"/>
              <a:t>El sello se encuentra en la </a:t>
            </a:r>
            <a:r>
              <a:rPr lang="es-CO" sz="4000" b="1" i="1" dirty="0" smtClean="0"/>
              <a:t>Ley de Dios, </a:t>
            </a:r>
            <a:r>
              <a:rPr lang="es-CO" sz="4000" b="1" i="1" dirty="0"/>
              <a:t>los diez Mandamientos. </a:t>
            </a:r>
          </a:p>
        </p:txBody>
      </p:sp>
      <p:pic>
        <p:nvPicPr>
          <p:cNvPr id="1026" name="Picture 2" descr="http://t0.gstatic.com/images?q=tbn:ANd9GcTtmQF87SD5htcVovihpe6IC3odd2iUE0PCCuWGJ9UJDYKtUOe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2780928"/>
            <a:ext cx="3456384" cy="2644899"/>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076056" y="5445562"/>
            <a:ext cx="4067944" cy="1200329"/>
          </a:xfrm>
          <a:prstGeom prst="rect">
            <a:avLst/>
          </a:prstGeom>
        </p:spPr>
        <p:txBody>
          <a:bodyPr wrap="square">
            <a:spAutoFit/>
          </a:bodyPr>
          <a:lstStyle/>
          <a:p>
            <a:pPr algn="ctr"/>
            <a:r>
              <a:rPr lang="es-CO" sz="2400" dirty="0">
                <a:solidFill>
                  <a:srgbClr val="FF0000"/>
                </a:solidFill>
              </a:rPr>
              <a:t>El asunto está en descubrir en cual de los diez se encuentra el sello. </a:t>
            </a:r>
          </a:p>
        </p:txBody>
      </p:sp>
    </p:spTree>
    <p:extLst>
      <p:ext uri="{BB962C8B-B14F-4D97-AF65-F5344CB8AC3E}">
        <p14:creationId xmlns:p14="http://schemas.microsoft.com/office/powerpoint/2010/main" val="806857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nodeType="clickEffect">
                                  <p:stCondLst>
                                    <p:cond delay="0"/>
                                  </p:stCondLst>
                                  <p:childTnLst>
                                    <p:set>
                                      <p:cBhvr>
                                        <p:cTn id="18" dur="1" fill="hold">
                                          <p:stCondLst>
                                            <p:cond delay="0"/>
                                          </p:stCondLst>
                                        </p:cTn>
                                        <p:tgtEl>
                                          <p:spTgt spid="1026"/>
                                        </p:tgtEl>
                                        <p:attrNameLst>
                                          <p:attrName>style.visibility</p:attrName>
                                        </p:attrNameLst>
                                      </p:cBhvr>
                                      <p:to>
                                        <p:strVal val="visible"/>
                                      </p:to>
                                    </p:set>
                                    <p:animEffect transition="in" filter="wheel(1)">
                                      <p:cBhvr>
                                        <p:cTn id="19" dur="2000"/>
                                        <p:tgtEl>
                                          <p:spTgt spid="1026"/>
                                        </p:tgtEl>
                                      </p:cBhvr>
                                    </p:animEffect>
                                  </p:childTnLst>
                                </p:cTn>
                              </p:par>
                            </p:childTnLst>
                          </p:cTn>
                        </p:par>
                      </p:childTnLst>
                    </p:cTn>
                  </p:par>
                  <p:par>
                    <p:cTn id="20" fill="hold">
                      <p:stCondLst>
                        <p:cond delay="indefinite"/>
                      </p:stCondLst>
                      <p:childTnLst>
                        <p:par>
                          <p:cTn id="21" fill="hold">
                            <p:stCondLst>
                              <p:cond delay="0"/>
                            </p:stCondLst>
                            <p:childTnLst>
                              <p:par>
                                <p:cTn id="22" presetID="26" presetClass="entr" presetSubtype="0"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down)">
                                      <p:cBhvr>
                                        <p:cTn id="24" dur="580">
                                          <p:stCondLst>
                                            <p:cond delay="0"/>
                                          </p:stCondLst>
                                        </p:cTn>
                                        <p:tgtEl>
                                          <p:spTgt spid="5"/>
                                        </p:tgtEl>
                                      </p:cBhvr>
                                    </p:animEffect>
                                    <p:anim calcmode="lin" valueType="num">
                                      <p:cBhvr>
                                        <p:cTn id="25"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6"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7"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8"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9"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0" dur="26">
                                          <p:stCondLst>
                                            <p:cond delay="650"/>
                                          </p:stCondLst>
                                        </p:cTn>
                                        <p:tgtEl>
                                          <p:spTgt spid="5"/>
                                        </p:tgtEl>
                                      </p:cBhvr>
                                      <p:to x="100000" y="60000"/>
                                    </p:animScale>
                                    <p:animScale>
                                      <p:cBhvr>
                                        <p:cTn id="31" dur="166" decel="50000">
                                          <p:stCondLst>
                                            <p:cond delay="676"/>
                                          </p:stCondLst>
                                        </p:cTn>
                                        <p:tgtEl>
                                          <p:spTgt spid="5"/>
                                        </p:tgtEl>
                                      </p:cBhvr>
                                      <p:to x="100000" y="100000"/>
                                    </p:animScale>
                                    <p:animScale>
                                      <p:cBhvr>
                                        <p:cTn id="32" dur="26">
                                          <p:stCondLst>
                                            <p:cond delay="1312"/>
                                          </p:stCondLst>
                                        </p:cTn>
                                        <p:tgtEl>
                                          <p:spTgt spid="5"/>
                                        </p:tgtEl>
                                      </p:cBhvr>
                                      <p:to x="100000" y="80000"/>
                                    </p:animScale>
                                    <p:animScale>
                                      <p:cBhvr>
                                        <p:cTn id="33" dur="166" decel="50000">
                                          <p:stCondLst>
                                            <p:cond delay="1338"/>
                                          </p:stCondLst>
                                        </p:cTn>
                                        <p:tgtEl>
                                          <p:spTgt spid="5"/>
                                        </p:tgtEl>
                                      </p:cBhvr>
                                      <p:to x="100000" y="100000"/>
                                    </p:animScale>
                                    <p:animScale>
                                      <p:cBhvr>
                                        <p:cTn id="34" dur="26">
                                          <p:stCondLst>
                                            <p:cond delay="1642"/>
                                          </p:stCondLst>
                                        </p:cTn>
                                        <p:tgtEl>
                                          <p:spTgt spid="5"/>
                                        </p:tgtEl>
                                      </p:cBhvr>
                                      <p:to x="100000" y="90000"/>
                                    </p:animScale>
                                    <p:animScale>
                                      <p:cBhvr>
                                        <p:cTn id="35" dur="166" decel="50000">
                                          <p:stCondLst>
                                            <p:cond delay="1668"/>
                                          </p:stCondLst>
                                        </p:cTn>
                                        <p:tgtEl>
                                          <p:spTgt spid="5"/>
                                        </p:tgtEl>
                                      </p:cBhvr>
                                      <p:to x="100000" y="100000"/>
                                    </p:animScale>
                                    <p:animScale>
                                      <p:cBhvr>
                                        <p:cTn id="36" dur="26">
                                          <p:stCondLst>
                                            <p:cond delay="1808"/>
                                          </p:stCondLst>
                                        </p:cTn>
                                        <p:tgtEl>
                                          <p:spTgt spid="5"/>
                                        </p:tgtEl>
                                      </p:cBhvr>
                                      <p:to x="100000" y="95000"/>
                                    </p:animScale>
                                    <p:animScale>
                                      <p:cBhvr>
                                        <p:cTn id="37"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1916832"/>
            <a:ext cx="5482952" cy="2484276"/>
          </a:xfrm>
        </p:spPr>
        <p:txBody>
          <a:bodyPr>
            <a:normAutofit/>
          </a:bodyPr>
          <a:lstStyle/>
          <a:p>
            <a:pPr marL="0" indent="0">
              <a:buNone/>
            </a:pPr>
            <a:r>
              <a:rPr lang="es-CO" dirty="0" smtClean="0"/>
              <a:t>a</a:t>
            </a:r>
            <a:r>
              <a:rPr lang="es-CO" dirty="0"/>
              <a:t>. </a:t>
            </a:r>
            <a:r>
              <a:rPr lang="es-CO" dirty="0">
                <a:solidFill>
                  <a:srgbClr val="FF0000"/>
                </a:solidFill>
              </a:rPr>
              <a:t>El nombre del legislador.</a:t>
            </a:r>
            <a:r>
              <a:rPr lang="es-CO" dirty="0"/>
              <a:t/>
            </a:r>
            <a:br>
              <a:rPr lang="es-CO" dirty="0"/>
            </a:br>
            <a:r>
              <a:rPr lang="es-CO" dirty="0"/>
              <a:t>b. </a:t>
            </a:r>
            <a:r>
              <a:rPr lang="es-CO" dirty="0">
                <a:solidFill>
                  <a:srgbClr val="FF0000"/>
                </a:solidFill>
              </a:rPr>
              <a:t>Su posición oficial.</a:t>
            </a:r>
            <a:br>
              <a:rPr lang="es-CO" dirty="0">
                <a:solidFill>
                  <a:srgbClr val="FF0000"/>
                </a:solidFill>
              </a:rPr>
            </a:br>
            <a:r>
              <a:rPr lang="es-CO" dirty="0"/>
              <a:t>c. </a:t>
            </a:r>
            <a:r>
              <a:rPr lang="es-CO" dirty="0">
                <a:solidFill>
                  <a:srgbClr val="FF0000"/>
                </a:solidFill>
              </a:rPr>
              <a:t>Su reino o la extensión de su dominio y jurisdicción</a:t>
            </a:r>
            <a:r>
              <a:rPr lang="es-CO" dirty="0" smtClean="0">
                <a:solidFill>
                  <a:srgbClr val="FF0000"/>
                </a:solidFill>
              </a:rPr>
              <a:t>.</a:t>
            </a:r>
            <a:endParaRPr lang="es-CO" dirty="0">
              <a:solidFill>
                <a:srgbClr val="FF0000"/>
              </a:solidFill>
            </a:endParaRPr>
          </a:p>
        </p:txBody>
      </p:sp>
      <p:pic>
        <p:nvPicPr>
          <p:cNvPr id="3074" name="Picture 2" descr="http://t2.gstatic.com/images?q=tbn:ANd9GcSjq01mSybbkFusp1QDgHxNOI2GZbudl52Im_bGsGx-F-h2__EDn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1700808"/>
            <a:ext cx="3528392" cy="338437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23528" y="5085184"/>
            <a:ext cx="8352928" cy="1077218"/>
          </a:xfrm>
          <a:prstGeom prst="rect">
            <a:avLst/>
          </a:prstGeom>
        </p:spPr>
        <p:txBody>
          <a:bodyPr wrap="square">
            <a:spAutoFit/>
          </a:bodyPr>
          <a:lstStyle/>
          <a:p>
            <a:pPr algn="ctr"/>
            <a:r>
              <a:rPr lang="es-CO" sz="3200" b="1" dirty="0"/>
              <a:t>Nota:</a:t>
            </a:r>
            <a:r>
              <a:rPr lang="es-CO" sz="3200" dirty="0"/>
              <a:t> Sello es tanto el objeto que deja una marca, como la marca dejada por el objeto. </a:t>
            </a:r>
          </a:p>
        </p:txBody>
      </p:sp>
      <p:sp>
        <p:nvSpPr>
          <p:cNvPr id="5" name="4 Rectángulo"/>
          <p:cNvSpPr/>
          <p:nvPr/>
        </p:nvSpPr>
        <p:spPr>
          <a:xfrm>
            <a:off x="323528" y="188640"/>
            <a:ext cx="8640960" cy="954107"/>
          </a:xfrm>
          <a:prstGeom prst="rect">
            <a:avLst/>
          </a:prstGeom>
        </p:spPr>
        <p:txBody>
          <a:bodyPr wrap="square">
            <a:spAutoFit/>
          </a:bodyPr>
          <a:lstStyle/>
          <a:p>
            <a:pPr algn="ctr"/>
            <a:r>
              <a:rPr lang="es-CO" sz="2800" i="1" dirty="0">
                <a:latin typeface="Algerian" pitchFamily="82" charset="0"/>
              </a:rPr>
              <a:t>¿Cuáles son las tres características esenciales de un sello oficial?</a:t>
            </a:r>
            <a:endParaRPr lang="es-CO" sz="2800" dirty="0">
              <a:latin typeface="Algerian" pitchFamily="82" charset="0"/>
            </a:endParaRPr>
          </a:p>
        </p:txBody>
      </p:sp>
    </p:spTree>
    <p:extLst>
      <p:ext uri="{BB962C8B-B14F-4D97-AF65-F5344CB8AC3E}">
        <p14:creationId xmlns:p14="http://schemas.microsoft.com/office/powerpoint/2010/main" val="3822607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1000" fill="hold"/>
                                        <p:tgtEl>
                                          <p:spTgt spid="4"/>
                                        </p:tgtEl>
                                        <p:attrNameLst>
                                          <p:attrName>ppt_w</p:attrName>
                                        </p:attrNameLst>
                                      </p:cBhvr>
                                      <p:tavLst>
                                        <p:tav tm="0">
                                          <p:val>
                                            <p:fltVal val="0"/>
                                          </p:val>
                                        </p:tav>
                                        <p:tav tm="100000">
                                          <p:val>
                                            <p:strVal val="#ppt_w"/>
                                          </p:val>
                                        </p:tav>
                                      </p:tavLst>
                                    </p:anim>
                                    <p:anim calcmode="lin" valueType="num">
                                      <p:cBhvr>
                                        <p:cTn id="15" dur="1000" fill="hold"/>
                                        <p:tgtEl>
                                          <p:spTgt spid="4"/>
                                        </p:tgtEl>
                                        <p:attrNameLst>
                                          <p:attrName>ppt_h</p:attrName>
                                        </p:attrNameLst>
                                      </p:cBhvr>
                                      <p:tavLst>
                                        <p:tav tm="0">
                                          <p:val>
                                            <p:fltVal val="0"/>
                                          </p:val>
                                        </p:tav>
                                        <p:tav tm="100000">
                                          <p:val>
                                            <p:strVal val="#ppt_h"/>
                                          </p:val>
                                        </p:tav>
                                      </p:tavLst>
                                    </p:anim>
                                    <p:anim calcmode="lin" valueType="num">
                                      <p:cBhvr>
                                        <p:cTn id="16" dur="1000" fill="hold"/>
                                        <p:tgtEl>
                                          <p:spTgt spid="4"/>
                                        </p:tgtEl>
                                        <p:attrNameLst>
                                          <p:attrName>style.rotation</p:attrName>
                                        </p:attrNameLst>
                                      </p:cBhvr>
                                      <p:tavLst>
                                        <p:tav tm="0">
                                          <p:val>
                                            <p:fltVal val="90"/>
                                          </p:val>
                                        </p:tav>
                                        <p:tav tm="100000">
                                          <p:val>
                                            <p:fltVal val="0"/>
                                          </p:val>
                                        </p:tav>
                                      </p:tavLst>
                                    </p:anim>
                                    <p:animEffect transition="in" filter="fade">
                                      <p:cBhvr>
                                        <p:cTn id="1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512168"/>
          </a:xfrm>
          <a:blipFill>
            <a:blip r:embed="rId2"/>
            <a:tile tx="0" ty="0" sx="100000" sy="100000" flip="none" algn="tl"/>
          </a:blipFill>
        </p:spPr>
        <p:txBody>
          <a:bodyPr>
            <a:normAutofit lnSpcReduction="10000"/>
          </a:bodyPr>
          <a:lstStyle/>
          <a:p>
            <a:pPr marL="0" indent="0" algn="ctr">
              <a:buNone/>
            </a:pPr>
            <a:r>
              <a:rPr lang="es-CO" dirty="0"/>
              <a:t>En este texto de Isaías 8:16 vemos que la “Ley” es lo que tiene que sellar a los discípulos. Luego la Ley es el Sello que reciben los discípulos</a:t>
            </a:r>
            <a:r>
              <a:rPr lang="es-CO" dirty="0" smtClean="0"/>
              <a:t>.</a:t>
            </a:r>
            <a:endParaRPr lang="es-CO" dirty="0"/>
          </a:p>
        </p:txBody>
      </p:sp>
      <p:pic>
        <p:nvPicPr>
          <p:cNvPr id="4" name="Picture 2" descr="http://t0.gstatic.com/images?q=tbn:ANd9GcTtmQF87SD5htcVovihpe6IC3odd2iUE0PCCuWGJ9UJDYKtUOe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2505670"/>
            <a:ext cx="3600400" cy="397031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5294" y="2348880"/>
            <a:ext cx="4572000" cy="3970318"/>
          </a:xfrm>
          <a:prstGeom prst="rect">
            <a:avLst/>
          </a:prstGeom>
          <a:blipFill>
            <a:blip r:embed="rId2"/>
            <a:tile tx="0" ty="0" sx="100000" sy="100000" flip="none" algn="tl"/>
          </a:blipFill>
        </p:spPr>
        <p:txBody>
          <a:bodyPr>
            <a:spAutoFit/>
          </a:bodyPr>
          <a:lstStyle/>
          <a:p>
            <a:pPr algn="ctr"/>
            <a:endParaRPr lang="es-CO" sz="3600" b="1" i="1" dirty="0" smtClean="0"/>
          </a:p>
          <a:p>
            <a:pPr algn="ctr"/>
            <a:r>
              <a:rPr lang="es-CO" sz="3600" b="1" i="1" dirty="0" smtClean="0"/>
              <a:t>La pregunta es: ¿Qué </a:t>
            </a:r>
            <a:r>
              <a:rPr lang="es-CO" sz="3600" b="1" i="1" dirty="0"/>
              <a:t>único mandamiento del decálogo revela al verdadero Dios y Autor de la Ley?</a:t>
            </a:r>
            <a:r>
              <a:rPr lang="es-CO" sz="3600" dirty="0"/>
              <a:t/>
            </a:r>
            <a:br>
              <a:rPr lang="es-CO" sz="3600" dirty="0"/>
            </a:br>
            <a:endParaRPr lang="es-CO" sz="3600" dirty="0"/>
          </a:p>
        </p:txBody>
      </p:sp>
    </p:spTree>
    <p:extLst>
      <p:ext uri="{BB962C8B-B14F-4D97-AF65-F5344CB8AC3E}">
        <p14:creationId xmlns:p14="http://schemas.microsoft.com/office/powerpoint/2010/main" val="2829241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85000" lnSpcReduction="10000"/>
          </a:bodyPr>
          <a:lstStyle/>
          <a:p>
            <a:pPr marL="0" indent="0" algn="ctr">
              <a:buNone/>
            </a:pPr>
            <a:r>
              <a:rPr lang="es-CO" b="1" i="1" dirty="0" smtClean="0"/>
              <a:t>La respuesta la encontramos en </a:t>
            </a:r>
            <a:r>
              <a:rPr lang="es-CO" b="1" i="1" dirty="0" smtClean="0">
                <a:solidFill>
                  <a:srgbClr val="FF0000"/>
                </a:solidFill>
              </a:rPr>
              <a:t>Éxodo </a:t>
            </a:r>
            <a:r>
              <a:rPr lang="es-CO" b="1" i="1" dirty="0">
                <a:solidFill>
                  <a:srgbClr val="FF0000"/>
                </a:solidFill>
              </a:rPr>
              <a:t>20:8 – 11.</a:t>
            </a:r>
            <a:r>
              <a:rPr lang="es-CO" dirty="0"/>
              <a:t/>
            </a:r>
            <a:br>
              <a:rPr lang="es-CO" dirty="0"/>
            </a:br>
            <a:r>
              <a:rPr lang="es-CO" dirty="0" smtClean="0"/>
              <a:t>«Acordarte </a:t>
            </a:r>
            <a:r>
              <a:rPr lang="es-CO" dirty="0"/>
              <a:t>has del día del sábado, para santificarlo. </a:t>
            </a:r>
            <a:r>
              <a:rPr lang="es-CO" b="1" baseline="30000" dirty="0" smtClean="0"/>
              <a:t>9 </a:t>
            </a:r>
            <a:r>
              <a:rPr lang="es-CO" dirty="0"/>
              <a:t>Seis </a:t>
            </a:r>
            <a:r>
              <a:rPr lang="es-CO" dirty="0" smtClean="0"/>
              <a:t>días </a:t>
            </a:r>
            <a:r>
              <a:rPr lang="es-CO" dirty="0"/>
              <a:t>trabajarás, y harás toda tu </a:t>
            </a:r>
            <a:r>
              <a:rPr lang="es-CO" dirty="0" smtClean="0"/>
              <a:t>obra;</a:t>
            </a:r>
            <a:r>
              <a:rPr lang="es-CO" b="1" baseline="30000" dirty="0" smtClean="0"/>
              <a:t>10 </a:t>
            </a:r>
            <a:r>
              <a:rPr lang="es-CO" dirty="0"/>
              <a:t>Mas el séptimo día será sábado a </a:t>
            </a:r>
            <a:r>
              <a:rPr lang="es-CO" i="1" u="sng" dirty="0"/>
              <a:t>Jehová tu Dios</a:t>
            </a:r>
            <a:r>
              <a:rPr lang="es-CO" dirty="0"/>
              <a:t>: no hagas obra ninguna, tú; ni tu hijo, ni tu hija; ni tu siervo, ni tu criada; ni tu bestia, ni tu extranjero, que está dentro de tus </a:t>
            </a:r>
            <a:r>
              <a:rPr lang="es-CO" dirty="0" smtClean="0"/>
              <a:t>puertas:</a:t>
            </a:r>
            <a:r>
              <a:rPr lang="es-CO" dirty="0"/>
              <a:t> </a:t>
            </a:r>
            <a:r>
              <a:rPr lang="es-CO" b="1" baseline="30000" dirty="0" smtClean="0"/>
              <a:t>11 </a:t>
            </a:r>
            <a:r>
              <a:rPr lang="es-CO" dirty="0"/>
              <a:t>Porque en seis </a:t>
            </a:r>
            <a:r>
              <a:rPr lang="es-CO" dirty="0" smtClean="0"/>
              <a:t>días </a:t>
            </a:r>
            <a:r>
              <a:rPr lang="es-CO" i="1" u="sng" dirty="0"/>
              <a:t>hizo</a:t>
            </a:r>
            <a:r>
              <a:rPr lang="es-CO" dirty="0"/>
              <a:t> Jehová </a:t>
            </a:r>
            <a:r>
              <a:rPr lang="es-CO" i="1" u="sng" dirty="0"/>
              <a:t>los cielos y la tierra, la mar y todas las cosas que en ellos hay</a:t>
            </a:r>
            <a:r>
              <a:rPr lang="es-CO" dirty="0"/>
              <a:t>; y en el día séptimo reposó: por tanto Jehová bendijo al día del sábado, y lo </a:t>
            </a:r>
            <a:r>
              <a:rPr lang="es-CO" dirty="0" smtClean="0"/>
              <a:t>santificó».</a:t>
            </a:r>
            <a:r>
              <a:rPr lang="es-CO" dirty="0" smtClean="0">
                <a:solidFill>
                  <a:srgbClr val="FF0000"/>
                </a:solidFill>
              </a:rPr>
              <a:t> Lea (Gén.2:1-3)</a:t>
            </a:r>
            <a:r>
              <a:rPr lang="es-CO" dirty="0" smtClean="0"/>
              <a:t>.</a:t>
            </a:r>
          </a:p>
          <a:p>
            <a:r>
              <a:rPr lang="es-CO" dirty="0" smtClean="0"/>
              <a:t>Nota</a:t>
            </a:r>
            <a:r>
              <a:rPr lang="es-CO" dirty="0"/>
              <a:t>: En el cuarto mandamiento encontramos todas las características de un sello, y que por lo tanto, convierten la Ley de Dios en un Sello:</a:t>
            </a:r>
          </a:p>
          <a:p>
            <a:r>
              <a:rPr lang="es-CO" b="1" i="1" dirty="0"/>
              <a:t>Nombre:</a:t>
            </a:r>
            <a:r>
              <a:rPr lang="es-CO" dirty="0"/>
              <a:t> Jehová, Dios.</a:t>
            </a:r>
            <a:br>
              <a:rPr lang="es-CO" dirty="0"/>
            </a:br>
            <a:r>
              <a:rPr lang="es-CO" b="1" i="1" dirty="0"/>
              <a:t>Título:</a:t>
            </a:r>
            <a:r>
              <a:rPr lang="es-CO" dirty="0"/>
              <a:t> Creador.</a:t>
            </a:r>
            <a:br>
              <a:rPr lang="es-CO" dirty="0"/>
            </a:br>
            <a:r>
              <a:rPr lang="es-CO" b="1" i="1" dirty="0"/>
              <a:t>Territorio:</a:t>
            </a:r>
            <a:r>
              <a:rPr lang="es-CO" dirty="0"/>
              <a:t> Toda la tierra, toda la creación.</a:t>
            </a:r>
          </a:p>
          <a:p>
            <a:endParaRPr lang="es-CO" dirty="0"/>
          </a:p>
        </p:txBody>
      </p:sp>
    </p:spTree>
    <p:extLst>
      <p:ext uri="{BB962C8B-B14F-4D97-AF65-F5344CB8AC3E}">
        <p14:creationId xmlns:p14="http://schemas.microsoft.com/office/powerpoint/2010/main" val="1144406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048672"/>
          </a:xfrm>
        </p:spPr>
        <p:txBody>
          <a:bodyPr>
            <a:normAutofit fontScale="92500" lnSpcReduction="10000"/>
          </a:bodyPr>
          <a:lstStyle/>
          <a:p>
            <a:pPr marL="0" indent="0" algn="ctr">
              <a:buNone/>
            </a:pPr>
            <a:r>
              <a:rPr lang="es-CO" sz="3300" b="1" i="1" dirty="0" smtClean="0">
                <a:solidFill>
                  <a:srgbClr val="FF0000"/>
                </a:solidFill>
              </a:rPr>
              <a:t>¿Qué </a:t>
            </a:r>
            <a:r>
              <a:rPr lang="es-CO" sz="3300" b="1" i="1" dirty="0">
                <a:solidFill>
                  <a:srgbClr val="FF0000"/>
                </a:solidFill>
              </a:rPr>
              <a:t>razón presenta Dios para que el Sábado sea una señal eterna entre Él y su pueblo?</a:t>
            </a:r>
            <a:r>
              <a:rPr lang="es-CO" sz="3300" dirty="0">
                <a:solidFill>
                  <a:srgbClr val="FF0000"/>
                </a:solidFill>
              </a:rPr>
              <a:t/>
            </a:r>
            <a:br>
              <a:rPr lang="es-CO" sz="3300" dirty="0">
                <a:solidFill>
                  <a:srgbClr val="FF0000"/>
                </a:solidFill>
              </a:rPr>
            </a:br>
            <a:endParaRPr lang="es-CO" sz="3300" dirty="0" smtClean="0">
              <a:solidFill>
                <a:srgbClr val="FF0000"/>
              </a:solidFill>
            </a:endParaRPr>
          </a:p>
          <a:p>
            <a:pPr marL="0" indent="0" algn="ctr">
              <a:buNone/>
            </a:pPr>
            <a:r>
              <a:rPr lang="es-CO" sz="3600" b="1" i="1" dirty="0" smtClean="0">
                <a:solidFill>
                  <a:srgbClr val="FF0000"/>
                </a:solidFill>
              </a:rPr>
              <a:t>Éxodo </a:t>
            </a:r>
            <a:r>
              <a:rPr lang="es-CO" sz="3600" b="1" i="1" dirty="0">
                <a:solidFill>
                  <a:srgbClr val="FF0000"/>
                </a:solidFill>
              </a:rPr>
              <a:t>31:17</a:t>
            </a:r>
            <a:r>
              <a:rPr lang="es-CO" sz="3600" dirty="0">
                <a:solidFill>
                  <a:srgbClr val="FF0000"/>
                </a:solidFill>
              </a:rPr>
              <a:t/>
            </a:r>
            <a:br>
              <a:rPr lang="es-CO" sz="3600" dirty="0">
                <a:solidFill>
                  <a:srgbClr val="FF0000"/>
                </a:solidFill>
              </a:rPr>
            </a:br>
            <a:r>
              <a:rPr lang="es-CO" dirty="0"/>
              <a:t>“</a:t>
            </a:r>
            <a:r>
              <a:rPr lang="es-CO" i="1" u="sng" dirty="0"/>
              <a:t>Señal</a:t>
            </a:r>
            <a:r>
              <a:rPr lang="es-CO" i="1" dirty="0"/>
              <a:t> es para siempre entre mí y los hijos de Israel; porque en seis días hizo Jehová los cielos y la tierra, y en el séptimo día cesó y reposó</a:t>
            </a:r>
            <a:r>
              <a:rPr lang="es-CO" dirty="0" smtClean="0"/>
              <a:t>”. No solamente del Israel literal, sino también del Israel espiritual. </a:t>
            </a:r>
            <a:r>
              <a:rPr lang="es-CO" dirty="0" smtClean="0">
                <a:solidFill>
                  <a:srgbClr val="FF0000"/>
                </a:solidFill>
              </a:rPr>
              <a:t>Lea (Heb.8:10)</a:t>
            </a:r>
            <a:r>
              <a:rPr lang="es-CO" dirty="0" smtClean="0"/>
              <a:t>.</a:t>
            </a:r>
            <a:endParaRPr lang="es-CO" dirty="0"/>
          </a:p>
          <a:p>
            <a:endParaRPr lang="es-CO" b="1" dirty="0" smtClean="0"/>
          </a:p>
          <a:p>
            <a:r>
              <a:rPr lang="es-CO" b="1" dirty="0" smtClean="0"/>
              <a:t>Nota</a:t>
            </a:r>
            <a:r>
              <a:rPr lang="es-CO" b="1" dirty="0"/>
              <a:t>:</a:t>
            </a:r>
            <a:r>
              <a:rPr lang="es-CO" dirty="0"/>
              <a:t> En este texto se nos indica que el Sábado es una señal o sello que nos recuerda que Dios es el Creador</a:t>
            </a:r>
            <a:r>
              <a:rPr lang="es-CO" dirty="0" smtClean="0"/>
              <a:t>.</a:t>
            </a:r>
            <a:endParaRPr lang="es-CO" dirty="0"/>
          </a:p>
        </p:txBody>
      </p:sp>
    </p:spTree>
    <p:extLst>
      <p:ext uri="{BB962C8B-B14F-4D97-AF65-F5344CB8AC3E}">
        <p14:creationId xmlns:p14="http://schemas.microsoft.com/office/powerpoint/2010/main" val="2666832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2592288"/>
          </a:xfrm>
        </p:spPr>
        <p:txBody>
          <a:bodyPr>
            <a:normAutofit lnSpcReduction="10000"/>
          </a:bodyPr>
          <a:lstStyle/>
          <a:p>
            <a:pPr marL="0" indent="0" algn="ctr">
              <a:buNone/>
            </a:pPr>
            <a:r>
              <a:rPr lang="es-CO" b="1" i="1" dirty="0" smtClean="0">
                <a:solidFill>
                  <a:srgbClr val="FF0000"/>
                </a:solidFill>
              </a:rPr>
              <a:t>¿De </a:t>
            </a:r>
            <a:r>
              <a:rPr lang="es-CO" b="1" i="1" dirty="0">
                <a:solidFill>
                  <a:srgbClr val="FF0000"/>
                </a:solidFill>
              </a:rPr>
              <a:t>qué es señal la observancia del sábado? </a:t>
            </a:r>
            <a:r>
              <a:rPr lang="es-CO" i="1" dirty="0">
                <a:solidFill>
                  <a:srgbClr val="FF0000"/>
                </a:solidFill>
              </a:rPr>
              <a:t/>
            </a:r>
            <a:br>
              <a:rPr lang="es-CO" i="1" dirty="0">
                <a:solidFill>
                  <a:srgbClr val="FF0000"/>
                </a:solidFill>
              </a:rPr>
            </a:br>
            <a:r>
              <a:rPr lang="es-CO" b="1" i="1" dirty="0">
                <a:solidFill>
                  <a:srgbClr val="FF0000"/>
                </a:solidFill>
              </a:rPr>
              <a:t>Ezequiel 20:20. </a:t>
            </a:r>
            <a:endParaRPr lang="es-CO" i="1" dirty="0">
              <a:solidFill>
                <a:srgbClr val="FF0000"/>
              </a:solidFill>
            </a:endParaRPr>
          </a:p>
          <a:p>
            <a:pPr marL="0" indent="0" algn="ctr">
              <a:buNone/>
            </a:pPr>
            <a:r>
              <a:rPr lang="es-CO" dirty="0" smtClean="0"/>
              <a:t>“</a:t>
            </a:r>
            <a:r>
              <a:rPr lang="es-CO" dirty="0"/>
              <a:t>y santificad mis días de reposo, y sean por señal entre mí y vosotros, para que sepáis que yo soy Jehová vuestro Dios</a:t>
            </a:r>
            <a:r>
              <a:rPr lang="es-CO" dirty="0" smtClean="0"/>
              <a:t>”. </a:t>
            </a:r>
            <a:r>
              <a:rPr lang="es-CO" dirty="0" smtClean="0">
                <a:solidFill>
                  <a:srgbClr val="FF0000"/>
                </a:solidFill>
              </a:rPr>
              <a:t>Lea el verso 12.</a:t>
            </a:r>
            <a:endParaRPr lang="es-CO" dirty="0">
              <a:solidFill>
                <a:srgbClr val="FF0000"/>
              </a:solidFill>
            </a:endParaRPr>
          </a:p>
        </p:txBody>
      </p:sp>
      <p:sp>
        <p:nvSpPr>
          <p:cNvPr id="4" name="3 Rectángulo"/>
          <p:cNvSpPr/>
          <p:nvPr/>
        </p:nvSpPr>
        <p:spPr>
          <a:xfrm>
            <a:off x="467237" y="3217733"/>
            <a:ext cx="5472913" cy="2246769"/>
          </a:xfrm>
          <a:prstGeom prst="rect">
            <a:avLst/>
          </a:prstGeom>
        </p:spPr>
        <p:txBody>
          <a:bodyPr wrap="square">
            <a:spAutoFit/>
          </a:bodyPr>
          <a:lstStyle/>
          <a:p>
            <a:pPr algn="ctr"/>
            <a:r>
              <a:rPr lang="es-CO" sz="2800" b="1" dirty="0"/>
              <a:t>Nota:</a:t>
            </a:r>
            <a:r>
              <a:rPr lang="es-CO" sz="2800" dirty="0"/>
              <a:t> En este texto se nos indica que el Sábado es una señal o sello que nos distingue por la obediencia, de la misma forma que lo hicieron los israelitas en Egipto.</a:t>
            </a:r>
          </a:p>
        </p:txBody>
      </p:sp>
      <p:pic>
        <p:nvPicPr>
          <p:cNvPr id="5" name="Picture 2" descr="http://t2.gstatic.com/images?q=tbn:ANd9GcTwcKsJVL2jNn1rMA-VdjFoRtWqE-_6Rph36Tb4pgENnYiwg7udL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3140968"/>
            <a:ext cx="2880320" cy="2400301"/>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467544" y="5661248"/>
            <a:ext cx="8208912" cy="954107"/>
          </a:xfrm>
          <a:prstGeom prst="rect">
            <a:avLst/>
          </a:prstGeom>
        </p:spPr>
        <p:txBody>
          <a:bodyPr wrap="square">
            <a:spAutoFit/>
          </a:bodyPr>
          <a:lstStyle/>
          <a:p>
            <a:pPr algn="ctr"/>
            <a:r>
              <a:rPr lang="es-CO" sz="2800" i="1" dirty="0">
                <a:solidFill>
                  <a:srgbClr val="FF0000"/>
                </a:solidFill>
              </a:rPr>
              <a:t>El sello del sábado los identifica como propiedad de </a:t>
            </a:r>
            <a:r>
              <a:rPr lang="es-CO" sz="2800" i="1" dirty="0" smtClean="0">
                <a:solidFill>
                  <a:srgbClr val="FF0000"/>
                </a:solidFill>
              </a:rPr>
              <a:t>Dios por creación y redención.</a:t>
            </a:r>
            <a:endParaRPr lang="es-CO" sz="2800" i="1" dirty="0">
              <a:solidFill>
                <a:srgbClr val="FF0000"/>
              </a:solidFill>
            </a:endParaRPr>
          </a:p>
        </p:txBody>
      </p:sp>
    </p:spTree>
    <p:extLst>
      <p:ext uri="{BB962C8B-B14F-4D97-AF65-F5344CB8AC3E}">
        <p14:creationId xmlns:p14="http://schemas.microsoft.com/office/powerpoint/2010/main" val="1853065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circle(in)">
                                      <p:cBhvr>
                                        <p:cTn id="24" dur="2000"/>
                                        <p:tgtEl>
                                          <p:spTgt spid="4"/>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wipe(down)">
                                      <p:cBhvr>
                                        <p:cTn id="2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79512" y="274638"/>
            <a:ext cx="8784976" cy="1143000"/>
          </a:xfrm>
        </p:spPr>
        <p:txBody>
          <a:bodyPr>
            <a:noAutofit/>
          </a:bodyPr>
          <a:lstStyle/>
          <a:p>
            <a:r>
              <a:rPr lang="es-CO" sz="3200" i="1" dirty="0" smtClean="0">
                <a:solidFill>
                  <a:srgbClr val="FF0000"/>
                </a:solidFill>
                <a:latin typeface="Agency FB" pitchFamily="34" charset="0"/>
              </a:rPr>
              <a:t>El sábado tiene intima relación con nuestra adoración porque al reposarlo, lo reconocemos a Él como nuestro Creador.</a:t>
            </a:r>
            <a:endParaRPr lang="es-CO" sz="3200" i="1" dirty="0">
              <a:solidFill>
                <a:srgbClr val="FF0000"/>
              </a:solidFill>
              <a:latin typeface="Agency FB" pitchFamily="34" charset="0"/>
            </a:endParaRPr>
          </a:p>
        </p:txBody>
      </p:sp>
      <p:pic>
        <p:nvPicPr>
          <p:cNvPr id="5122" name="Picture 2" descr="http://i64.servimg.com/u/f64/14/74/43/55/1210.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556792"/>
            <a:ext cx="8640960" cy="50405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8117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p:cTn id="7" dur="1000" fill="hold"/>
                                        <p:tgtEl>
                                          <p:spTgt spid="5122"/>
                                        </p:tgtEl>
                                        <p:attrNameLst>
                                          <p:attrName>ppt_w</p:attrName>
                                        </p:attrNameLst>
                                      </p:cBhvr>
                                      <p:tavLst>
                                        <p:tav tm="0">
                                          <p:val>
                                            <p:fltVal val="0"/>
                                          </p:val>
                                        </p:tav>
                                        <p:tav tm="100000">
                                          <p:val>
                                            <p:strVal val="#ppt_w"/>
                                          </p:val>
                                        </p:tav>
                                      </p:tavLst>
                                    </p:anim>
                                    <p:anim calcmode="lin" valueType="num">
                                      <p:cBhvr>
                                        <p:cTn id="8" dur="1000" fill="hold"/>
                                        <p:tgtEl>
                                          <p:spTgt spid="5122"/>
                                        </p:tgtEl>
                                        <p:attrNameLst>
                                          <p:attrName>ppt_h</p:attrName>
                                        </p:attrNameLst>
                                      </p:cBhvr>
                                      <p:tavLst>
                                        <p:tav tm="0">
                                          <p:val>
                                            <p:fltVal val="0"/>
                                          </p:val>
                                        </p:tav>
                                        <p:tav tm="100000">
                                          <p:val>
                                            <p:strVal val="#ppt_h"/>
                                          </p:val>
                                        </p:tav>
                                      </p:tavLst>
                                    </p:anim>
                                    <p:anim calcmode="lin" valueType="num">
                                      <p:cBhvr>
                                        <p:cTn id="9" dur="1000" fill="hold"/>
                                        <p:tgtEl>
                                          <p:spTgt spid="5122"/>
                                        </p:tgtEl>
                                        <p:attrNameLst>
                                          <p:attrName>style.rotation</p:attrName>
                                        </p:attrNameLst>
                                      </p:cBhvr>
                                      <p:tavLst>
                                        <p:tav tm="0">
                                          <p:val>
                                            <p:fltVal val="90"/>
                                          </p:val>
                                        </p:tav>
                                        <p:tav tm="100000">
                                          <p:val>
                                            <p:fltVal val="0"/>
                                          </p:val>
                                        </p:tav>
                                      </p:tavLst>
                                    </p:anim>
                                    <p:animEffect transition="in" filter="fade">
                                      <p:cBhvr>
                                        <p:cTn id="10" dur="10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20000"/>
              <a:lumOff val="80000"/>
            </a:schemeClr>
          </a:solidFill>
        </p:spPr>
        <p:txBody>
          <a:bodyPr>
            <a:normAutofit fontScale="90000"/>
          </a:bodyPr>
          <a:lstStyle/>
          <a:p>
            <a:r>
              <a:rPr lang="es-CO" dirty="0" smtClean="0">
                <a:latin typeface="Algerian" pitchFamily="82" charset="0"/>
              </a:rPr>
              <a:t>¿Qué sucederá finalmente con los que no tengan la señal?</a:t>
            </a:r>
            <a:endParaRPr lang="es-CO" dirty="0">
              <a:latin typeface="Algerian" pitchFamily="82" charset="0"/>
            </a:endParaRPr>
          </a:p>
        </p:txBody>
      </p:sp>
      <p:sp>
        <p:nvSpPr>
          <p:cNvPr id="3" name="2 Marcador de contenido"/>
          <p:cNvSpPr>
            <a:spLocks noGrp="1"/>
          </p:cNvSpPr>
          <p:nvPr>
            <p:ph idx="1"/>
          </p:nvPr>
        </p:nvSpPr>
        <p:spPr>
          <a:xfrm>
            <a:off x="457200" y="1600200"/>
            <a:ext cx="8229600" cy="4997152"/>
          </a:xfrm>
          <a:solidFill>
            <a:schemeClr val="accent5">
              <a:lumMod val="20000"/>
              <a:lumOff val="80000"/>
            </a:schemeClr>
          </a:solidFill>
        </p:spPr>
        <p:txBody>
          <a:bodyPr>
            <a:normAutofit/>
          </a:bodyPr>
          <a:lstStyle/>
          <a:p>
            <a:pPr marL="0" indent="0">
              <a:buNone/>
            </a:pPr>
            <a:endParaRPr lang="es-CO" b="1" dirty="0" smtClean="0">
              <a:solidFill>
                <a:srgbClr val="FF0000"/>
              </a:solidFill>
            </a:endParaRPr>
          </a:p>
          <a:p>
            <a:pPr marL="0" indent="0" algn="ctr">
              <a:buNone/>
            </a:pPr>
            <a:r>
              <a:rPr lang="es-CO" b="1" dirty="0" smtClean="0">
                <a:solidFill>
                  <a:srgbClr val="FF0000"/>
                </a:solidFill>
              </a:rPr>
              <a:t>Ezequiel 9:5-6</a:t>
            </a:r>
            <a:r>
              <a:rPr lang="es-CO" dirty="0" smtClean="0"/>
              <a:t>. </a:t>
            </a:r>
            <a:r>
              <a:rPr lang="es-CO" b="1" baseline="30000" dirty="0" smtClean="0"/>
              <a:t>5 </a:t>
            </a:r>
            <a:r>
              <a:rPr lang="es-CO" dirty="0"/>
              <a:t>Y a los otros dijo, oyéndolo yo: </a:t>
            </a:r>
            <a:r>
              <a:rPr lang="es-CO" dirty="0" smtClean="0"/>
              <a:t>«Pasad </a:t>
            </a:r>
            <a:r>
              <a:rPr lang="es-CO" dirty="0"/>
              <a:t>por la ciudad en pos de </a:t>
            </a:r>
            <a:r>
              <a:rPr lang="es-CO" dirty="0" smtClean="0"/>
              <a:t>él (del ángel que colocaba la señal), </a:t>
            </a:r>
            <a:r>
              <a:rPr lang="es-CO" i="1" u="sng" dirty="0"/>
              <a:t>y matad; no perdone vuestro ojo, ni tengáis </a:t>
            </a:r>
            <a:r>
              <a:rPr lang="es-CO" i="1" u="sng" dirty="0" smtClean="0"/>
              <a:t>misericordia.</a:t>
            </a:r>
            <a:r>
              <a:rPr lang="es-CO" b="1" i="1" u="sng" baseline="30000" dirty="0" smtClean="0"/>
              <a:t>6 </a:t>
            </a:r>
            <a:r>
              <a:rPr lang="es-CO" i="1" u="sng" dirty="0"/>
              <a:t>Matad a viejos, jóvenes y vírgenes, niños y mujeres, hasta que no quede ninguno;</a:t>
            </a:r>
            <a:r>
              <a:rPr lang="es-CO" dirty="0"/>
              <a:t> pero a todo aquel sobre el cual hubiere señal, no os </a:t>
            </a:r>
            <a:r>
              <a:rPr lang="es-CO" dirty="0" smtClean="0"/>
              <a:t>acercaréis».</a:t>
            </a:r>
            <a:endParaRPr lang="es-CO" dirty="0"/>
          </a:p>
        </p:txBody>
      </p:sp>
    </p:spTree>
    <p:extLst>
      <p:ext uri="{BB962C8B-B14F-4D97-AF65-F5344CB8AC3E}">
        <p14:creationId xmlns:p14="http://schemas.microsoft.com/office/powerpoint/2010/main" val="2487141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1296144"/>
          </a:xfrm>
        </p:spPr>
        <p:txBody>
          <a:bodyPr>
            <a:normAutofit/>
          </a:bodyPr>
          <a:lstStyle/>
          <a:p>
            <a:pPr marL="0" indent="0" algn="ctr">
              <a:buNone/>
            </a:pPr>
            <a:r>
              <a:rPr lang="es-CO" sz="3600" b="1" i="1" dirty="0" smtClean="0">
                <a:solidFill>
                  <a:srgbClr val="FF0000"/>
                </a:solidFill>
                <a:latin typeface="Agency FB" pitchFamily="34" charset="0"/>
              </a:rPr>
              <a:t>El hecho de que los que no tengan el sello de Dios en sus frentes sean muertos indica varias cosas:</a:t>
            </a:r>
          </a:p>
          <a:p>
            <a:endParaRPr lang="es-CO" dirty="0" smtClean="0"/>
          </a:p>
        </p:txBody>
      </p:sp>
      <p:sp>
        <p:nvSpPr>
          <p:cNvPr id="2" name="1 Pentágono"/>
          <p:cNvSpPr/>
          <p:nvPr/>
        </p:nvSpPr>
        <p:spPr>
          <a:xfrm>
            <a:off x="395536" y="4869160"/>
            <a:ext cx="8424936" cy="1728192"/>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400" b="1" dirty="0"/>
              <a:t>3). Que la gracia se aplica dentro del tiempo establecido por Dios. Una vez </a:t>
            </a:r>
            <a:r>
              <a:rPr lang="es-CO" sz="2400" b="1" dirty="0" smtClean="0"/>
              <a:t>vencido </a:t>
            </a:r>
            <a:r>
              <a:rPr lang="es-CO" sz="2400" b="1" dirty="0"/>
              <a:t>el </a:t>
            </a:r>
            <a:r>
              <a:rPr lang="es-CO" sz="2400" b="1" dirty="0" smtClean="0"/>
              <a:t>plazo </a:t>
            </a:r>
            <a:r>
              <a:rPr lang="es-CO" sz="2400" b="1" dirty="0"/>
              <a:t>de la «media noche», no hubo misericordia para nadie. </a:t>
            </a:r>
            <a:r>
              <a:rPr lang="es-CO" sz="2400" b="1" dirty="0">
                <a:solidFill>
                  <a:srgbClr val="FFFF00"/>
                </a:solidFill>
              </a:rPr>
              <a:t>Lea </a:t>
            </a:r>
            <a:r>
              <a:rPr lang="es-CO" sz="2400" b="1" dirty="0" smtClean="0">
                <a:solidFill>
                  <a:srgbClr val="FFFF00"/>
                </a:solidFill>
              </a:rPr>
              <a:t>(Salmo </a:t>
            </a:r>
            <a:r>
              <a:rPr lang="es-CO" sz="2400" b="1" dirty="0">
                <a:solidFill>
                  <a:srgbClr val="FFFF00"/>
                </a:solidFill>
              </a:rPr>
              <a:t>89:34).</a:t>
            </a:r>
          </a:p>
        </p:txBody>
      </p:sp>
      <p:sp>
        <p:nvSpPr>
          <p:cNvPr id="4" name="3 Pentágono"/>
          <p:cNvSpPr/>
          <p:nvPr/>
        </p:nvSpPr>
        <p:spPr>
          <a:xfrm>
            <a:off x="395536" y="3284984"/>
            <a:ext cx="8424936" cy="1440160"/>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400" b="1" dirty="0"/>
              <a:t>2). Que esta ejecución sin misericordia, será realizada una ves se termine el </a:t>
            </a:r>
            <a:r>
              <a:rPr lang="es-CO" sz="2400" b="1" i="1" u="sng" dirty="0"/>
              <a:t>tiempo de gracia</a:t>
            </a:r>
            <a:r>
              <a:rPr lang="es-CO" sz="2400" b="1" dirty="0"/>
              <a:t>, y solamente quedarán los que recibieron el sello de Dios.</a:t>
            </a:r>
          </a:p>
        </p:txBody>
      </p:sp>
      <p:sp>
        <p:nvSpPr>
          <p:cNvPr id="5" name="4 Pentágono"/>
          <p:cNvSpPr/>
          <p:nvPr/>
        </p:nvSpPr>
        <p:spPr>
          <a:xfrm>
            <a:off x="395536" y="1556792"/>
            <a:ext cx="8424936" cy="1584176"/>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400" b="1" dirty="0"/>
              <a:t>1). Que a pesar de todas las amonestaciones dadas por los mensajeros de Dios, decidieron no acepar a Cristo como su único Salvador personal. </a:t>
            </a:r>
            <a:r>
              <a:rPr lang="es-CO" sz="2400" b="1" dirty="0">
                <a:solidFill>
                  <a:srgbClr val="FFFF00"/>
                </a:solidFill>
              </a:rPr>
              <a:t>Lea (Juan 3:16; Hechos 4:12).</a:t>
            </a:r>
          </a:p>
        </p:txBody>
      </p:sp>
    </p:spTree>
    <p:extLst>
      <p:ext uri="{BB962C8B-B14F-4D97-AF65-F5344CB8AC3E}">
        <p14:creationId xmlns:p14="http://schemas.microsoft.com/office/powerpoint/2010/main" val="1178874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1000" fill="hold"/>
                                        <p:tgtEl>
                                          <p:spTgt spid="5"/>
                                        </p:tgtEl>
                                        <p:attrNameLst>
                                          <p:attrName>ppt_w</p:attrName>
                                        </p:attrNameLst>
                                      </p:cBhvr>
                                      <p:tavLst>
                                        <p:tav tm="0">
                                          <p:val>
                                            <p:fltVal val="0"/>
                                          </p:val>
                                        </p:tav>
                                        <p:tav tm="100000">
                                          <p:val>
                                            <p:strVal val="#ppt_w"/>
                                          </p:val>
                                        </p:tav>
                                      </p:tavLst>
                                    </p:anim>
                                    <p:anim calcmode="lin" valueType="num">
                                      <p:cBhvr>
                                        <p:cTn id="13" dur="1000" fill="hold"/>
                                        <p:tgtEl>
                                          <p:spTgt spid="5"/>
                                        </p:tgtEl>
                                        <p:attrNameLst>
                                          <p:attrName>ppt_h</p:attrName>
                                        </p:attrNameLst>
                                      </p:cBhvr>
                                      <p:tavLst>
                                        <p:tav tm="0">
                                          <p:val>
                                            <p:fltVal val="0"/>
                                          </p:val>
                                        </p:tav>
                                        <p:tav tm="100000">
                                          <p:val>
                                            <p:strVal val="#ppt_h"/>
                                          </p:val>
                                        </p:tav>
                                      </p:tavLst>
                                    </p:anim>
                                    <p:anim calcmode="lin" valueType="num">
                                      <p:cBhvr>
                                        <p:cTn id="14" dur="1000" fill="hold"/>
                                        <p:tgtEl>
                                          <p:spTgt spid="5"/>
                                        </p:tgtEl>
                                        <p:attrNameLst>
                                          <p:attrName>style.rotation</p:attrName>
                                        </p:attrNameLst>
                                      </p:cBhvr>
                                      <p:tavLst>
                                        <p:tav tm="0">
                                          <p:val>
                                            <p:fltVal val="90"/>
                                          </p:val>
                                        </p:tav>
                                        <p:tav tm="100000">
                                          <p:val>
                                            <p:fltVal val="0"/>
                                          </p:val>
                                        </p:tav>
                                      </p:tavLst>
                                    </p:anim>
                                    <p:animEffect transition="in" filter="fade">
                                      <p:cBhvr>
                                        <p:cTn id="15" dur="10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1000" fill="hold"/>
                                        <p:tgtEl>
                                          <p:spTgt spid="4"/>
                                        </p:tgtEl>
                                        <p:attrNameLst>
                                          <p:attrName>ppt_w</p:attrName>
                                        </p:attrNameLst>
                                      </p:cBhvr>
                                      <p:tavLst>
                                        <p:tav tm="0">
                                          <p:val>
                                            <p:fltVal val="0"/>
                                          </p:val>
                                        </p:tav>
                                        <p:tav tm="100000">
                                          <p:val>
                                            <p:strVal val="#ppt_w"/>
                                          </p:val>
                                        </p:tav>
                                      </p:tavLst>
                                    </p:anim>
                                    <p:anim calcmode="lin" valueType="num">
                                      <p:cBhvr>
                                        <p:cTn id="21" dur="1000" fill="hold"/>
                                        <p:tgtEl>
                                          <p:spTgt spid="4"/>
                                        </p:tgtEl>
                                        <p:attrNameLst>
                                          <p:attrName>ppt_h</p:attrName>
                                        </p:attrNameLst>
                                      </p:cBhvr>
                                      <p:tavLst>
                                        <p:tav tm="0">
                                          <p:val>
                                            <p:fltVal val="0"/>
                                          </p:val>
                                        </p:tav>
                                        <p:tav tm="100000">
                                          <p:val>
                                            <p:strVal val="#ppt_h"/>
                                          </p:val>
                                        </p:tav>
                                      </p:tavLst>
                                    </p:anim>
                                    <p:anim calcmode="lin" valueType="num">
                                      <p:cBhvr>
                                        <p:cTn id="22" dur="1000" fill="hold"/>
                                        <p:tgtEl>
                                          <p:spTgt spid="4"/>
                                        </p:tgtEl>
                                        <p:attrNameLst>
                                          <p:attrName>style.rotation</p:attrName>
                                        </p:attrNameLst>
                                      </p:cBhvr>
                                      <p:tavLst>
                                        <p:tav tm="0">
                                          <p:val>
                                            <p:fltVal val="90"/>
                                          </p:val>
                                        </p:tav>
                                        <p:tav tm="100000">
                                          <p:val>
                                            <p:fltVal val="0"/>
                                          </p:val>
                                        </p:tav>
                                      </p:tavLst>
                                    </p:anim>
                                    <p:animEffect transition="in" filter="fade">
                                      <p:cBhvr>
                                        <p:cTn id="23" dur="10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1000" fill="hold"/>
                                        <p:tgtEl>
                                          <p:spTgt spid="2"/>
                                        </p:tgtEl>
                                        <p:attrNameLst>
                                          <p:attrName>ppt_w</p:attrName>
                                        </p:attrNameLst>
                                      </p:cBhvr>
                                      <p:tavLst>
                                        <p:tav tm="0">
                                          <p:val>
                                            <p:fltVal val="0"/>
                                          </p:val>
                                        </p:tav>
                                        <p:tav tm="100000">
                                          <p:val>
                                            <p:strVal val="#ppt_w"/>
                                          </p:val>
                                        </p:tav>
                                      </p:tavLst>
                                    </p:anim>
                                    <p:anim calcmode="lin" valueType="num">
                                      <p:cBhvr>
                                        <p:cTn id="29" dur="1000" fill="hold"/>
                                        <p:tgtEl>
                                          <p:spTgt spid="2"/>
                                        </p:tgtEl>
                                        <p:attrNameLst>
                                          <p:attrName>ppt_h</p:attrName>
                                        </p:attrNameLst>
                                      </p:cBhvr>
                                      <p:tavLst>
                                        <p:tav tm="0">
                                          <p:val>
                                            <p:fltVal val="0"/>
                                          </p:val>
                                        </p:tav>
                                        <p:tav tm="100000">
                                          <p:val>
                                            <p:strVal val="#ppt_h"/>
                                          </p:val>
                                        </p:tav>
                                      </p:tavLst>
                                    </p:anim>
                                    <p:anim calcmode="lin" valueType="num">
                                      <p:cBhvr>
                                        <p:cTn id="30" dur="1000" fill="hold"/>
                                        <p:tgtEl>
                                          <p:spTgt spid="2"/>
                                        </p:tgtEl>
                                        <p:attrNameLst>
                                          <p:attrName>style.rotation</p:attrName>
                                        </p:attrNameLst>
                                      </p:cBhvr>
                                      <p:tavLst>
                                        <p:tav tm="0">
                                          <p:val>
                                            <p:fltVal val="90"/>
                                          </p:val>
                                        </p:tav>
                                        <p:tav tm="100000">
                                          <p:val>
                                            <p:fltVal val="0"/>
                                          </p:val>
                                        </p:tav>
                                      </p:tavLst>
                                    </p:anim>
                                    <p:animEffect transition="in" filter="fade">
                                      <p:cBhvr>
                                        <p:cTn id="31"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animBg="1"/>
      <p:bldP spid="4" grpId="0" animBg="1"/>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blipFill>
            <a:blip r:embed="rId2"/>
            <a:tile tx="0" ty="0" sx="100000" sy="100000" flip="none" algn="tl"/>
          </a:blipFill>
        </p:spPr>
        <p:txBody>
          <a:bodyPr>
            <a:normAutofit/>
          </a:bodyPr>
          <a:lstStyle/>
          <a:p>
            <a:pPr marL="0" indent="0">
              <a:buNone/>
            </a:pPr>
            <a:r>
              <a:rPr lang="es-CO" dirty="0" smtClean="0"/>
              <a:t>Quiero llamar su atención a lo que dice </a:t>
            </a:r>
            <a:r>
              <a:rPr lang="es-CO" dirty="0" smtClean="0">
                <a:solidFill>
                  <a:srgbClr val="FF0000"/>
                </a:solidFill>
              </a:rPr>
              <a:t>Ezequiel 9:8,9</a:t>
            </a:r>
            <a:r>
              <a:rPr lang="es-CO" dirty="0" smtClean="0"/>
              <a:t>. </a:t>
            </a:r>
            <a:r>
              <a:rPr lang="es-CO" b="1" dirty="0" smtClean="0"/>
              <a:t> </a:t>
            </a:r>
            <a:r>
              <a:rPr lang="es-CO" dirty="0" smtClean="0"/>
              <a:t>Aconteció </a:t>
            </a:r>
            <a:r>
              <a:rPr lang="es-CO" dirty="0"/>
              <a:t>que cuando ellos iban matando y </a:t>
            </a:r>
            <a:r>
              <a:rPr lang="es-CO" i="1" u="sng" dirty="0"/>
              <a:t>quedé yo solo</a:t>
            </a:r>
            <a:r>
              <a:rPr lang="es-CO" dirty="0"/>
              <a:t>, me postré sobre mi rostro, y clamé y dije: ¡Ah, Señor Jehová! ¿</a:t>
            </a:r>
            <a:r>
              <a:rPr lang="es-CO" i="1" u="sng" dirty="0"/>
              <a:t>destruirás a todo el remanente de Israel derramando tu furor sobre Jerusalén</a:t>
            </a:r>
            <a:r>
              <a:rPr lang="es-CO" dirty="0" smtClean="0"/>
              <a:t>?</a:t>
            </a:r>
            <a:endParaRPr lang="es-CO" dirty="0"/>
          </a:p>
          <a:p>
            <a:pPr marL="0" indent="0">
              <a:buNone/>
            </a:pPr>
            <a:r>
              <a:rPr lang="es-CO" b="1" baseline="30000" dirty="0"/>
              <a:t>9 </a:t>
            </a:r>
            <a:r>
              <a:rPr lang="es-CO" dirty="0"/>
              <a:t>Y me dijo: </a:t>
            </a:r>
            <a:r>
              <a:rPr lang="es-CO" i="1" u="sng" dirty="0"/>
              <a:t>La maldad de la casa de Israel y de Judá es grande sobremanera</a:t>
            </a:r>
            <a:r>
              <a:rPr lang="es-CO" dirty="0"/>
              <a:t>, pues la tierra está llena de sangre, y la ciudad está llena de perversidad; porque han dicho: Ha abandonado Jehová la tierra, y Jehová no ve.</a:t>
            </a:r>
          </a:p>
        </p:txBody>
      </p:sp>
    </p:spTree>
    <p:extLst>
      <p:ext uri="{BB962C8B-B14F-4D97-AF65-F5344CB8AC3E}">
        <p14:creationId xmlns:p14="http://schemas.microsoft.com/office/powerpoint/2010/main" val="379790074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55575" y="404665"/>
            <a:ext cx="8808913" cy="648072"/>
          </a:xfrm>
        </p:spPr>
        <p:txBody>
          <a:bodyPr>
            <a:noAutofit/>
          </a:bodyPr>
          <a:lstStyle/>
          <a:p>
            <a:pPr marL="0" indent="0" algn="ctr">
              <a:buNone/>
            </a:pPr>
            <a:r>
              <a:rPr lang="es-CO" b="1" i="1" dirty="0" smtClean="0">
                <a:solidFill>
                  <a:srgbClr val="FF0000"/>
                </a:solidFill>
              </a:rPr>
              <a:t>¿Cuál es la razón para que Ezequiel quedara solo?</a:t>
            </a:r>
          </a:p>
        </p:txBody>
      </p:sp>
      <p:sp>
        <p:nvSpPr>
          <p:cNvPr id="4" name="3 Rectángulo"/>
          <p:cNvSpPr/>
          <p:nvPr/>
        </p:nvSpPr>
        <p:spPr>
          <a:xfrm>
            <a:off x="467544" y="1305342"/>
            <a:ext cx="6336704" cy="3108543"/>
          </a:xfrm>
          <a:prstGeom prst="rect">
            <a:avLst/>
          </a:prstGeom>
        </p:spPr>
        <p:txBody>
          <a:bodyPr wrap="square">
            <a:spAutoFit/>
          </a:bodyPr>
          <a:lstStyle/>
          <a:p>
            <a:r>
              <a:rPr lang="es-CO" sz="2800" i="1" dirty="0">
                <a:solidFill>
                  <a:srgbClr val="FF0000"/>
                </a:solidFill>
              </a:rPr>
              <a:t>La Historia de la Redención en la P 48. p2</a:t>
            </a:r>
            <a:r>
              <a:rPr lang="es-CO" sz="2800" dirty="0"/>
              <a:t> dice: «Se transportó a Adán a </a:t>
            </a:r>
            <a:r>
              <a:rPr lang="es-CO" sz="2800" dirty="0" smtClean="0"/>
              <a:t>través </a:t>
            </a:r>
            <a:r>
              <a:rPr lang="es-CO" sz="2800" dirty="0"/>
              <a:t>de la generaciones sucesivas para que viera el aumento del crimen, la culpa y la contaminación, porque el hombre cedería a sus inclinaciones naturales a desobedecer la santa ley de Dios</a:t>
            </a:r>
            <a:r>
              <a:rPr lang="es-CO" sz="2800" dirty="0" smtClean="0"/>
              <a:t>…..»</a:t>
            </a:r>
            <a:endParaRPr lang="es-CO" sz="2800" dirty="0"/>
          </a:p>
        </p:txBody>
      </p:sp>
      <p:sp>
        <p:nvSpPr>
          <p:cNvPr id="5" name="4 Rectángulo"/>
          <p:cNvSpPr/>
          <p:nvPr/>
        </p:nvSpPr>
        <p:spPr>
          <a:xfrm>
            <a:off x="101214" y="4581128"/>
            <a:ext cx="8712968" cy="1938992"/>
          </a:xfrm>
          <a:prstGeom prst="rect">
            <a:avLst/>
          </a:prstGeom>
        </p:spPr>
        <p:txBody>
          <a:bodyPr wrap="square">
            <a:spAutoFit/>
          </a:bodyPr>
          <a:lstStyle/>
          <a:p>
            <a:pPr algn="ctr"/>
            <a:r>
              <a:rPr lang="es-CO" sz="2400" dirty="0"/>
              <a:t>«Se le mostró </a:t>
            </a:r>
            <a:r>
              <a:rPr lang="es-CO" sz="2400" dirty="0" smtClean="0"/>
              <a:t>también </a:t>
            </a:r>
            <a:r>
              <a:rPr lang="es-CO" sz="2400" dirty="0"/>
              <a:t>que la iniquidad y la violencia </a:t>
            </a:r>
            <a:r>
              <a:rPr lang="es-CO" sz="2400" dirty="0" smtClean="0"/>
              <a:t>irían </a:t>
            </a:r>
            <a:r>
              <a:rPr lang="es-CO" sz="2400" dirty="0"/>
              <a:t>en aumento constante; sin embargo, </a:t>
            </a:r>
            <a:r>
              <a:rPr lang="es-CO" sz="2400" i="1" u="sng" dirty="0"/>
              <a:t>en medio de toda la marea de miseria y la desgracia humana siempre habría unos pocos que </a:t>
            </a:r>
            <a:r>
              <a:rPr lang="es-CO" sz="2400" i="1" u="sng" dirty="0" smtClean="0"/>
              <a:t>conservarían </a:t>
            </a:r>
            <a:r>
              <a:rPr lang="es-CO" sz="2400" i="1" u="sng" dirty="0"/>
              <a:t>el conocimiento de Dios y que permanecerían incontaminados en medio de la prevaleciente degeneración moral». </a:t>
            </a:r>
          </a:p>
        </p:txBody>
      </p:sp>
      <p:sp>
        <p:nvSpPr>
          <p:cNvPr id="6" name="AutoShape 2" descr="data:image/jpeg;base64,/9j/4AAQSkZJRgABAQAAAQABAAD/2wCEAAkGBhQSERUUExQUFRQWGRcXGBgYGBgbHBccHBwXGBwcGBwYHyYeFxwkGhcYHy8jIycpLCwsFx8xNTAqNSYrLCkBCQoKDgwOGg8PGCwcHB0sLCwpLCksLSwpLCwsKSwpLCksLCwsKSwpLCwpLCksKSwsLCwsLSwsLCkpLCwsKSksLP/AABEIAPAAnAMBIgACEQEDEQH/xAAcAAABBQEBAQAAAAAAAAAAAAACAAEDBAUHBgj/xABGEAABAgMDBwoDBgIJBQAAAAABAAIDESEEEjEFQVFhcYHwBgcTIjKRobHB0SNy4RQzQlKC8XOyJDRDU2KSk8PSFRdEg8L/xAAXAQADAQAAAAAAAAAAAAAAAAAAAQID/8QAJREBAQACAAYBBAMAAAAAAAAAAAECEQMSEyExUUFCccHwgeHx/9oADAMBAAIRAxEAPwDY5x7e8R4jWveJAUDnAV2Hia5w3KUUPJ6SJOv43e66PzkQT0kVwFOqD6SXLzid/qp33b4+GrC5Q2hkrseMJTlKI/ynJbo5y7c0NlGwAxa0z8F4559VIaAbFW+zTUr2UPnWtwxiMP8A62qZvO1bZYwj+j6rw00c+ONqIVxnp71vPBax+CCdrXejlMOeS0SrBgz/AF/8lzy9RMH+nqguWenSG888bPAhHY5491Zh88rpTdZm6KRDtztXLi7WnETMgcmPp1VvPS3PZj/qj/ipGc9EPPZnjY9p9AuTXkgUDp4uvDnmgf3EXvZ7qRvPJZs8GOP8n/JccBRJDp4uzs53rIcWRx+lp8nKZnOxYyQPi/5B7rirabkN9MunHcP+6lh/NE/0yibzo2E/2jxthu9lw+9650LnJ2F08Xemc49gP/kAbWvHorUPltYnCYtDCP1ey+ewVdsLhdO30Ck7wo6Hy8gsdHeHvuzzd1fNcneese5dV5xGzjRBcJN2hGnqmu4nvXLItnc0m81w2g6/YrKefJ4eEcZlN2nSpQKBRPbQ7FJdkB3af2Wnwv5Pxx3J5IS7anvakA4Ek7vL2RBnvv8AXMmiDAcGqZhIQBao5Pxboe+7CY6oMVwZMamnrEbAhOSoeH2qBPZFl33Fn1INKE0y0hyfiOB6J0ONIVEJ4c6XyGTjuBVCDCc8hrQXE0AAJJOgDOU5nKejSThwWhEyEWS6aLChH8rnEvG1rA4t3ySGR2O7Fqs7jocXs/nbLxS6mIUIsYuJc4kuNSdM0ACs23JcWCAXt6pwcCHMdse2bSd6qzVS7m4NHJTu3pnnBPoV0pPBw1TwiQKBQAzKmYKJCumcvmPEZ7g6HmIBLQZgTnUiZXMLXlJzxcIaGgzEp0xHr3hdQ5c2wNjOBFL1aAzoMxXJY5652nzWPLLl3jLDwCJ2dqkaKgagoo7qS9SnvzlqWjRM1s3ATzgd5kti2ZIgMiPYLUBdcWm/BiAzBl+G8Myx7J22/M3zCs5ZdO0R/wCLE/mKztty1vSlqFAsze1HiRJVuw4V3b1ohEu5G/LbYZnAgtY6kojz0kQaxMBjTsbTSslmlM51cyrXvuQ7TGc9157i5xNXOMyd5qgKTynKamjkCFCdEPSOLXSBhkPDJOvCt4iQIEyAZTIlMLYg2uH9rjERGTe1jekBugkmH0/RuMg0uF+R1nSvJhqKSzuG7vZeWll6DCbElCujqzc1ri9rXTdQOOPVuk1NSVngIQ1FJXO00elmxZRfCncdJrsW0LXfM11CrJj2d/bY6E4/ihdZm+G4zH6XblmhPdSuM+xLxybDIm20wZf4ukad4un1TWywBjGObEbEDi4dUOkC27OrgJ9rRmWfdqtGL/VoVfxxv9r3R3lncoptmpCwZyEDZolrs3TOcJnxH7Z+S5S8dfvXWecTtv3+QXKSOudKljh4QWlMw0RWvEJFtEmizZmdZnzN8wp8rt/pEbP8SJ/MVHYm9ZnzN8wrGWIZ+0RZf3j54fmKj6v4UpNQvxUgYRwUjDVjS1bbExkGDEBfeiX5ghshcN0yIqa1qo7Vk+JDAL2ynKVQcwdIgVaZEGRzFWxlOGYcNjoId0YdI9I4TLjMkgCtc2pPlHLIiw2sEMMuuDhJxIHVDSA2UhOQOc6yspcvGjS2LIDXiA4CMRFc5ry1oIZJ1yYOepnXMCoHZHJ+7DpTiVeWNF1rmtnOfVM3DHSJTSgZRkIJEIH7O4unedIkuvdb8ovAYbFPZcuFhaWwusHPIk91b5aS2UusOrKRnME51F6k/fv/AEIrHIsTq9jrMvzvtk0Tui8SeqZyG0yUtmyBEvC+wht4sID4YfMYhocakTHBTnKdLjoLT1RDeJubO68vbn6hBJFMZlSOy5NzXljS5r3xO04TLgBLUAAJZ6J7z0GdHye9jWvIF12EnAym0OrLskggyOlRltFoW7LBiQ2w+ja0NukFpfSTblATdEwATTGelUgxa422dyiEhaD/AOrwvnjf7apBqvxP6tC+eL/tovmfvxQqATCKaQFE93aFqVdI5xPvH6vDCvGtcrl8Qz47l1PnAJ6Z2iq5hFb8Q4qWfDVrZiOPJGMBRDbGYIm9keVFLT5WLC7rs+ZvmO5S5VcftEXGkSJ/MVFYj8RmHabo0hT5Vb8eL/EiV/UVn9f8KisSnc/iiAuqfMrdyPyfZGYwzizdEMMlrGuaygdecZghsjVPLKYzucYLtmpStEwarWsGRGPhB92M89IYZEMMkJAEOm6stRTGywBDhPeY3xS8FwDCG3XBs5YunMGUwl1IK0rJZoYhyNwQogsxc/pBecb4MQEE9W7MjszAE86zbbCDbQy6xsOrJhsRrgDexvNmBMSOOvOrTeTgaHAh73MjOhOLHsa2QAcHC82eBwQWfIjHMhvYXuFOmZMBzWlzmB7TIi7MVoZEjasplN22l2WMq2WGYcV3wi+85zTfbePxXAjtTJuyMgJVBmSTLzpWo6ywYbYRe2I4xBf6rgLjLxa0dk330JzD0nZk2FcbELXXWwTGcA+rz0hhNAMuoJyJOOZXjlyzv3Nh3eP2TtGtb8GwwHNa996GyJDdWZd0T2vay8J1cw3ga1FdCo5XsXQljCwNeGkuIJN/rEBwmSJFoBEqGaqcSW6Jnls6q9F/q0L+JG3UhKkOOCtCND/o0LT0kUeEPMqvmff8U9KLEZh7e76IQ3QiWsLTpXL0dd+1cte2cQ4Z+PBdR5dP+JEGg+x8lywn4hSYcPwgyg2RG9PDNAjygKtxkkwUGanspap7LC+JDx7Tf5gpspA/aI38SJr/ABHMhsDPiMp+NvmM4UmUWzjRaf2kTf1jLNjrWf1KVJDjie5a1gy2YUNrWsq15eSXTa8OFwscy7ItLRLHPNZTmfX66FcydZBFeGEyo8zxldaXaR+XFPPVncLAylDuXOgF0RDEHxHCRIAAoMAANaZ+VW3YbTBhnoy4tmXym43qtBkQDIS1KeHkUFzBN91zYjibmFy+BnkZ9Ga686OJkNtCHEVaCCA0smXzcQTVt1hMxQSIKylw3/oqA5YLmyiQ2RCYjopcb/WcaYNcBKQFEEPKj2PY9gaxzAR1ZyIcXEh4JIIN40GaWhW4ORpRXsM3XS2QbIF7XmjgSDS6Q4kA4jMhsuTgXva4F10AtAe1k5va2YJBBF0k7lW8DipCyo5rWsLWPDJ3C9tWTqQDOrZ1kZhN/wBXidWV0XGGH2R1mkzLXg9qZJO/UFdttjgw7hHWbe6xv1cA5woB2ZgA79YVmLZLIH3Q9rmyaSZux6RjCBMiYLb7tQI0JXLH0GREypEM53ZFnRgBok1s70mj8PWqTiSoXx3PDbzibrQ1upomQJ6BPctln2eYF2FKcKZvPNDe6TPm6nesy1tbfNyV2kpYYCeO9VjZ6JXcNAl7q9EH9Fh6Oki+UJUpLUeydmhZviRs+HVhcb1d8z7/AIp1lhvepZkaRud6IQxSEy+k/daxL3/Lf72L3+EvNcwZ96V1Dl0z4kTGv1w0YLm7oUopNZVzSrrBolWXDVMpGZbvTtqBsR5Rb1m78SD9PFTMHVAptkJ75HBQ00lya0dLDp+Nm3tBLKY+NFoPvImn850o7E4NiQ3O7LXMJoaAEHyWha41j6R5lHi3nOdiyGDMk0o8nwWd7Zb0qsSdJqSC8tq1zmurItdd8lofaLK6nQxWzpNsYOPc5gB7wpGZJZE+4iiIadR82RNzT1XfpcU+b3AzzaHn8bzn7bpz0iuPihMyamcqVPqdfkiiQyCWkSIxGgilQRSuKTOPdVIZi0aJ9x4070jgt0MEKG2UGHEJhCPEdFmeoTINZIi7oLqmZ1IRkln2zogHCHO9L8V24IhbMDtATbtUc8LbDc1EBTwxp3L0OUIE4DnvhwmNPQuguYJA3+0ycz0kgak1BYa1WCxpw8KmuwJ45c0MAhnH61/ZE1k6AT0cYrUGTGwq2guaaEQmAGIfmnSENvW1Jn5ZcKQGiAP8HbPzRD1jukNSe9+C2FvJ6PKfQvGtwujvdJWco2F0KzQWvF09JGOY0IhSlInQslwmZmp0mp01Jz7U8OGBSm4I1bZv4BmYqUPlp8kzWzKm6Hatij2fLyfTGWec+/8Adc5nKIRUYnvp3rpnLRoMUzl+IeIK5sfvjPR3V1qWPDV8qGra5ipGCYBp3Y78UOUh2d/GhSMb1cM3HBU1tA920UI90U6Z9eHiCKbk8qnTT0T3M/jOo1a0jgLvdTNJOBsO+aLPpOYjPtGlFTj0mg1wZYcQGx2iM2gBJlEaKnqxMaaHXgrIgWV4Mo0WGfyxId4Da6G40/SMFlEakcuPWuO1Ll9BtQ8oMhMDemdaGtN5kMNcyEHAzBfe6zmg1ugSJ0Z8oWx4idLeIiXr16k705zpjXMopnjOkAiSQtNJ9rgPN6JBe15qeie0NJzkNe03J6AZJf8AVgwf0dghH87nX4mjquIDWfpAOtUQEs2fvSkg0A4znrOv3KM8TRBuzNjVMBxp2KwYCnHoiY3ickUuPZO3cnAZjVPLZ3IGMU4aM/kqS9ly1cOlGm84T0Z1zl7fjEbNOzNmXSOWjQXOOhxOvR5rnNod8UmW798EmXDV8o4jfnKOEKCvgPT6ocoM7OufGtSsoBMy8PL2U1tAHH6Im6eO8pPbMU16dGlPLQZ7A72SMLhXXhvojkMZjfX99qUtenPxgEYnq0Un7VQEctUp583kjIp48STnf4+M0g3ZqzfsgylxTzSbukia3D1HqE7QgGI4n9E91ERt+iRGjdnQCadfHimI2Urx+yNg25s6fgJka7x+xRDivumCkaE4CZxxvU7d2+SjDVK0cTVIte05WsBfEB1nxnTXQrm9ob8WU9i6LyzaekdIn8WGqeC8Ba2/FkNaTPBUyl+HAiuObvRwW0EvAj0CWUmyuy18bEUJvV471NawnYfVCcPqSjJpp+ifyOvT57klI4c9PFJ+NNyNu7j1qkBunmAmT4aTnRNHHHogHB4qgLvDjUjlsTub7IFATxLZ7qUce5SYONfE+9PLifFEA0uPZNp+nH0UkuP2TAdycFOCld396Jo404pBqCM0cFGNh2ceqRGZO0e2HsnCO05lYhtEsyjbx9VahiipNes5WQ5ufjOZ3Ln1qb8UDOBXVgul8pG9d2GfiS5tbBOLUYTFc2CVRw1XKMqYy9dSTcK4cVwkpLa6cgDwMxQwmUBpskpraBeKbtW7DvRXTs8MOMETvqlPHTTyGo50jCMdGn20zNVKRs4/ZAxuj2A9UUtnegERxr2pDjBFLembQyxPHEkA5pn0pNb4caKjuT+fh5JBugS28UTIju9+5E2uFO7xS9d3jijkgAHGj6I5J5UrxsScK5+M2pBE0VmN2vj3RMA440IRnnxsmpRv48k4CH1/dWoQMqearMqrUEUxKpNex5U9p1cDxs+i55a2Ti7/ADqDrXQeVEw5++XHGC59bxKIN+rA5t6VRgqW9s5TqdU6I2CmKG1tw7OzDuqjY2UgprWBlPV56tiMs4mnkheTLRrnxVJRFvBSDvp7p2jVvPsnYc/fOc/FADWg783oiLpaB313zCcNonlpx8kEe9xPyRFm3jYmHHcnduTEOB9UjxxnSB3JBs+OKII7R3aeAnkmOr6/VHxggGDdvG1SNahARt1KgNoVmAaex+irNV+yNodvsmmvUcpSC5085I8x4Ln1uq4Gc+JEL3/KZtXfql4rwNsM3Yz16dE9BklUYK0QUASAoneMMyYGiitp4IoXCtabERCY8cFAJxE885IwJVrsTE1xOynBT3k9A8pfuk3VP070muT3kAi3TLeiJQg8d6QKNEPySb5obyTDgmEhCIBAHJw7V4JgYRyUYKka5BJBxhrWnk9k2nbq0BZbdgW1kiGLh2+gTTk9Pl5oMw7OaO0VrOmjgLm+U2BryJgyLgDpE/EHHeuk2+1C8ZODXg5xNrpGk1zXKr/iE4TJ75+Sxx3zWFgqxD3JgdyB7uPdODrWjQZKaaG8gLkjSudMpB1fJRGImMTWmEwcmc+udQ30i9BLF9MYirCIl0iY2s3uJSTh6qmMm6ZAXGvTsds8VUhOLj1QXHQ0E+S1LNyctkTsWaNvbdHe6SBuIhFRtiLXs3NzbnSmxjPmeP8A5mtazc1EU/eWiG35WOd4kt8k0XPH28uyIvUcm4N6E407Z/latezc10Bvbixn6uq0eAn4rfsHJiBCbda0ynOrnE5hp1I0zyzleL5SR+u4az6rxVtdVdQ5WcknxSYkEi9nYaTOlp07VzPKOTYzX3HwogdOUrjjPZIGe5Kqws0z3PSMRacLkRb31bZnAZi4tb4EzC0rLzWW13aEKHteT4NBQu5yPMOioOkkuh2Xmdd/aWkDUxk/FzvRa9m5pbI3tujRNrgB3NARqpvEjkZek2JPDFdys3IKww8LOw63Td/MStezZNhQ/u4bGfK1o8gnqp6rglmyFaYv3cCM7WGOl3kALXs/Nxb3/wBkGD/G9o8ASV2ySdPSepXKrNzQRz95HhN+Vrn+d1atl5n4I7ceK75Qxo8ifFdASRyxPPk8pZubKwsxhuf873HwBAWtZuS1lh9mzwRruNJ7yCVqpJ6ibbQQ4QaJAADQBJGkkmRJJJIBJJJID//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28" name="Picture 4" descr="http://iglesiaadventistasuraustin.org/web_images/la_historia_de_la_redenci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0272" y="1520785"/>
            <a:ext cx="1793910" cy="26776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8541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340769"/>
            <a:ext cx="8229600" cy="4176464"/>
          </a:xfrm>
          <a:blipFill>
            <a:blip r:embed="rId2"/>
            <a:tile tx="0" ty="0" sx="100000" sy="100000" flip="none" algn="tl"/>
          </a:blipFill>
        </p:spPr>
        <p:txBody>
          <a:bodyPr/>
          <a:lstStyle/>
          <a:p>
            <a:pPr marL="0" indent="0" algn="ctr">
              <a:buNone/>
            </a:pPr>
            <a:r>
              <a:rPr lang="es-CO" dirty="0"/>
              <a:t>L</a:t>
            </a:r>
            <a:r>
              <a:rPr lang="es-CO" dirty="0" smtClean="0"/>
              <a:t>a marea de maldad y de violencia no solamente imperaban en medio de los que  no eran creyentes, sino en medio de Israel, la iglesia de Dios, de tal manera que Dios en la visión le muestra a su siervo Ezequiel la verdadera condición de su pueblo, hasta el punto que pasado el tiempo de gracia, solamente se encontró uno que realmente le era fiel a Dios.    </a:t>
            </a:r>
            <a:endParaRPr lang="es-CO" dirty="0"/>
          </a:p>
        </p:txBody>
      </p:sp>
    </p:spTree>
    <p:extLst>
      <p:ext uri="{BB962C8B-B14F-4D97-AF65-F5344CB8AC3E}">
        <p14:creationId xmlns:p14="http://schemas.microsoft.com/office/powerpoint/2010/main" val="195219318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266928" cy="2592288"/>
          </a:xfrm>
        </p:spPr>
        <p:txBody>
          <a:bodyPr>
            <a:normAutofit/>
          </a:bodyPr>
          <a:lstStyle/>
          <a:p>
            <a:pPr marL="0" indent="0">
              <a:buNone/>
            </a:pPr>
            <a:r>
              <a:rPr lang="es-CO" dirty="0"/>
              <a:t>No hay dudas de que el sello en la Ley está en el 4to. </a:t>
            </a:r>
            <a:r>
              <a:rPr lang="es-CO" dirty="0" smtClean="0"/>
              <a:t>Mandamiento, es </a:t>
            </a:r>
            <a:r>
              <a:rPr lang="es-CO" dirty="0"/>
              <a:t>el único que reúne las características de un sello </a:t>
            </a:r>
            <a:r>
              <a:rPr lang="es-CO" dirty="0" smtClean="0"/>
              <a:t>autentico.</a:t>
            </a:r>
            <a:endParaRPr lang="es-CO" dirty="0"/>
          </a:p>
          <a:p>
            <a:pPr marL="0" indent="0">
              <a:buNone/>
            </a:pPr>
            <a:endParaRPr lang="es-CO" dirty="0"/>
          </a:p>
        </p:txBody>
      </p:sp>
      <p:sp>
        <p:nvSpPr>
          <p:cNvPr id="2" name="1 Rectángulo"/>
          <p:cNvSpPr/>
          <p:nvPr/>
        </p:nvSpPr>
        <p:spPr>
          <a:xfrm>
            <a:off x="3419872" y="3068960"/>
            <a:ext cx="5472608" cy="4062651"/>
          </a:xfrm>
          <a:prstGeom prst="rect">
            <a:avLst/>
          </a:prstGeom>
        </p:spPr>
        <p:txBody>
          <a:bodyPr wrap="square">
            <a:spAutoFit/>
          </a:bodyPr>
          <a:lstStyle/>
          <a:p>
            <a:pPr algn="ctr"/>
            <a:r>
              <a:rPr lang="es-CO" sz="2400" dirty="0"/>
              <a:t>El Sellamiento es el toque final del Espíritu Santo sobre el creyente, fijando y afianzando lo logrado por el Sellamiento Evangélico en la vida y carácter del creyente.</a:t>
            </a:r>
            <a:r>
              <a:rPr lang="es-CO" sz="2400" i="1" dirty="0"/>
              <a:t> ". . . no se trata de un sello o marca que se pueda ver, sino de un afianzamiento en la verdad, tanto intelectual como espiritualmente, de modo que los sellados son inconmovibles . . . "</a:t>
            </a:r>
            <a:r>
              <a:rPr lang="es-CO" sz="2400" i="1" dirty="0">
                <a:solidFill>
                  <a:srgbClr val="FF0000"/>
                </a:solidFill>
              </a:rPr>
              <a:t> </a:t>
            </a:r>
            <a:r>
              <a:rPr lang="es-CO" sz="2400" b="1" dirty="0">
                <a:solidFill>
                  <a:srgbClr val="FF0000"/>
                </a:solidFill>
              </a:rPr>
              <a:t>(MS </a:t>
            </a:r>
            <a:r>
              <a:rPr lang="es-CO" sz="2400" b="1" dirty="0" smtClean="0">
                <a:solidFill>
                  <a:srgbClr val="FF0000"/>
                </a:solidFill>
              </a:rPr>
              <a:t>173; 4 </a:t>
            </a:r>
            <a:r>
              <a:rPr lang="es-CO" sz="2400" b="1" dirty="0">
                <a:solidFill>
                  <a:srgbClr val="FF0000"/>
                </a:solidFill>
              </a:rPr>
              <a:t>C.B.A., </a:t>
            </a:r>
            <a:r>
              <a:rPr lang="es-CO" sz="2400" b="1" dirty="0" smtClean="0">
                <a:solidFill>
                  <a:srgbClr val="FF0000"/>
                </a:solidFill>
              </a:rPr>
              <a:t>1183)</a:t>
            </a:r>
            <a:r>
              <a:rPr lang="es-CO" sz="2400" dirty="0" smtClean="0">
                <a:solidFill>
                  <a:srgbClr val="FF0000"/>
                </a:solidFill>
              </a:rPr>
              <a:t>.</a:t>
            </a:r>
            <a:endParaRPr lang="es-CO" sz="2400" dirty="0">
              <a:solidFill>
                <a:srgbClr val="FF0000"/>
              </a:solidFill>
            </a:endParaRPr>
          </a:p>
          <a:p>
            <a:endParaRPr lang="es-CO" dirty="0"/>
          </a:p>
        </p:txBody>
      </p:sp>
      <p:pic>
        <p:nvPicPr>
          <p:cNvPr id="1030" name="Picture 6" descr="http://t1.gstatic.com/images?q=tbn:ANd9GcTkNg0694jY4FZ6Zsajixi8TzsiAC7EieeH6OVcmGLhtz33Sko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068961"/>
            <a:ext cx="3096344" cy="338862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www.amoajesus.org/Sello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144" y="260648"/>
            <a:ext cx="3024336" cy="2547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8144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30"/>
                                        </p:tgtEl>
                                        <p:attrNameLst>
                                          <p:attrName>style.visibility</p:attrName>
                                        </p:attrNameLst>
                                      </p:cBhvr>
                                      <p:to>
                                        <p:strVal val="visible"/>
                                      </p:to>
                                    </p:set>
                                    <p:animEffect transition="in" filter="fade">
                                      <p:cBhvr>
                                        <p:cTn id="14" dur="1000"/>
                                        <p:tgtEl>
                                          <p:spTgt spid="1030"/>
                                        </p:tgtEl>
                                      </p:cBhvr>
                                    </p:animEffect>
                                    <p:anim calcmode="lin" valueType="num">
                                      <p:cBhvr>
                                        <p:cTn id="15" dur="1000" fill="hold"/>
                                        <p:tgtEl>
                                          <p:spTgt spid="1030"/>
                                        </p:tgtEl>
                                        <p:attrNameLst>
                                          <p:attrName>ppt_x</p:attrName>
                                        </p:attrNameLst>
                                      </p:cBhvr>
                                      <p:tavLst>
                                        <p:tav tm="0">
                                          <p:val>
                                            <p:strVal val="#ppt_x"/>
                                          </p:val>
                                        </p:tav>
                                        <p:tav tm="100000">
                                          <p:val>
                                            <p:strVal val="#ppt_x"/>
                                          </p:val>
                                        </p:tav>
                                      </p:tavLst>
                                    </p:anim>
                                    <p:anim calcmode="lin" valueType="num">
                                      <p:cBhvr>
                                        <p:cTn id="16" dur="1000" fill="hold"/>
                                        <p:tgtEl>
                                          <p:spTgt spid="10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476672"/>
            <a:ext cx="4680520" cy="6192688"/>
          </a:xfrm>
        </p:spPr>
        <p:txBody>
          <a:bodyPr>
            <a:noAutofit/>
          </a:bodyPr>
          <a:lstStyle/>
          <a:p>
            <a:pPr marL="0" indent="0" algn="ctr">
              <a:buNone/>
            </a:pPr>
            <a:r>
              <a:rPr lang="es-CO" sz="4000" dirty="0" smtClean="0"/>
              <a:t>Esta </a:t>
            </a:r>
            <a:r>
              <a:rPr lang="es-CO" sz="4000" dirty="0"/>
              <a:t>es la razón por la cual usted no debe tardar en entregar su vida a Jesús,  por que una vez que lo haga, por amor a Él </a:t>
            </a:r>
            <a:r>
              <a:rPr lang="es-CO" sz="4000" dirty="0" smtClean="0"/>
              <a:t>comenzará </a:t>
            </a:r>
            <a:r>
              <a:rPr lang="es-CO" sz="4000" dirty="0"/>
              <a:t>a obedecer sus </a:t>
            </a:r>
            <a:r>
              <a:rPr lang="es-CO" sz="4000" dirty="0" smtClean="0"/>
              <a:t>Mandamientos</a:t>
            </a:r>
          </a:p>
          <a:p>
            <a:pPr marL="0" indent="0" algn="ctr">
              <a:buNone/>
            </a:pPr>
            <a:r>
              <a:rPr lang="es-CO" sz="4000" dirty="0" smtClean="0"/>
              <a:t> </a:t>
            </a:r>
            <a:r>
              <a:rPr lang="es-CO" sz="4000" dirty="0">
                <a:solidFill>
                  <a:srgbClr val="FF0000"/>
                </a:solidFill>
              </a:rPr>
              <a:t>(Juan 14:15).</a:t>
            </a:r>
          </a:p>
          <a:p>
            <a:pPr algn="ctr"/>
            <a:endParaRPr lang="es-CO" sz="4000" dirty="0"/>
          </a:p>
        </p:txBody>
      </p:sp>
      <p:sp>
        <p:nvSpPr>
          <p:cNvPr id="4" name="AutoShape 2" descr="data:image/jpeg;base64,/9j/4AAQSkZJRgABAQAAAQABAAD/2wCEAAkGBhQSERUUExQVFBUVGBcZFxgYFxoYFBgXFxgYHBQYHBwaHSYeFxwlGRcUHy8gIycpLCwsFx4xNTAqNSYrLCkBCQoKDgwOGg8PGCkkHyQsKSwpLCwsLCksKSwsLCwsLCwsLCwsLCwpKSwsLCwsLCksLCwsLCwsLCwsKSwpLCksLP/AABEIAMIBAwMBIgACEQEDEQH/xAAcAAABBAMBAAAAAAAAAAAAAAAEAgMFBgABBwj/xABGEAACAQIEAggDBQYEBAUFAAABAhEAAwQSITEFQQYTIlFhcYGRBzKhIzNCscEUUmJyovCCktHhFUOy8ZPCw+LyFiQ0Y3P/xAAZAQACAwEAAAAAAAAAAAAAAAABAwACBAX/xAApEQACAgEDAwQCAwEBAAAAAAAAAQIRAxIhMQRBURMiMnFCgTOx8GEU/9oADAMBAAIRAxEAPwCXKVrJRGWk5K7goay1rLT+StEUbAM5aM4TizauA/hOjeX+29DhaUFqS3VMha79vmNjQTrS+B4nMvVndfl8u70/Wn79isPxdMuBAxRFq5TDrWW3q9WAdxdmRmHLegc1Slu5UfjLWU6bH+4qR8EE2ruUwdvyohbuU+HOo69iBGpA8zS8PiZ09jV3EBKXNdQaBvpTti/lMHY/SlX0qnDLEVcWmMutGXhQ7LT4gCcLenQ70WKiKPw2InQ71WUe5AkNTqNTFLt0loI3xHhwuCRow+vgarr2yDBEEVcENCcR4aLgkaMPr4Gr48mnZgaKxlpSWzy1qY4ZwosxzqdO8GPOp+1hVQQABRydQougqNlX4fwsuTmlQPDWpNeBIObGpK7cApKvWWfUTe6GKKAF4eqtMa/T/al3rgUUniGIymBUc90nc1Iwc92y3Au/czDXbnUNdWDFSxGlRt9YNa8VJ7FJg4rKcC1qtIonMbhwrHKdO6hZqQvrMigupI3/ALFZMWRvZjZQrdGprVKitRWgSailLWRWwKhB/DXyjBhuD/Yq1aOgZdiJ/wBageHcIZyCwhefefAVZcK1u32FEA/n61g6icb25LqLIbE2ooI1Y8dhVblHlVexNsoYNHHPURoxL1O3WBUzQBegeOcR6uw7TygeZ0FOcQHPHwmJxeNdVGZxJ1Yi2luezr3QR5n1q72egPEEUPbvWixElCWGp81gnxNG9AcCHQ3IE3HCk8zbQH/W6K6JWDNnlGbURygtKOfpdxNu3/8AcYdlYaErDIfEFZHpWsJ0ktschkHlP5V0Aigcfweze+8tI/iVGb33HvQj1XaSBpKs2IRtmB9daauLUjxHoNauDss9s/5h9dfrVax3QjHW56i8HHdmg+z9n+qtMOoh5KuDDiK0NKrVzG8Ssfe4UuBzyMPqmZaHTp9Bi5YZfJwfo0VpWWL7lKZe7OIkeNO2ySYFU7C9OMMxEs9s/wASGPdcwq79GcVaugulxLmn4WBjzjb1pWSairRZIMs8PfwFSNjDhRtrTopLmsLyORahN4j1oG5eGo50UxobEYedRoaKigpkffXvoZmIp65c115UJduTtWqMb5LDV+/NIApYtUrq6vSXAREULjrelSGWm8RhyRQT3A+CErKdKVlabElmtWJmaUbEUrDMYp5k0rJQ4iMdh8p8D/ZodBUvjbJcADcVnCsCesgqNQdeVNjlqO4uUSNtWWYwoJPgJqX4RwohwbgIjkRU7bw62lhBH6+J76g8ViTn32pDzyyWohUCeukAcqruOxUsYO1LuY80BeBJ86Vjx09xiRZsDjOttzzGh8/96juIWpp/h+FFnXcn5u6nMeFIoxaUtilFeuYZhymqJ8R+IFBbtCcxOcjnA+X6/lXRkSTXLJOP43pqi3NO7JZJC+7CP8QpzytIGjfY610M4Z1Ni2h/BbVT/Odbn1AP+I1ZaD4Zbi2PHX0Py/0hadxWKFtczTGkwJ9Y5+mvnXLbt2OnybsX1cZlMg/36UphQSYWy8smXtCMyGJ27ueg1396S2FdRCXTM/jGYRG2kd/0FSipVOM4PiFk3Xw+Ylrt51UObiBOrRMOgR9ibpe8xA/CRMESb/8AUly3Zxd66oIsXGS0kG3duQQluZJANx/lhRoynWanP2i4IzIDvJQzETyOp0HudqYbHLcIVwVAzFlddCACO4rG51jYVYAPjuldizdNp82ZUVmKjMozXbVoCdCTmvWidNFYHwo7B4+ziBNtluiJmCVIzOm5EHtI/tOxBoS5wXB3gQbdlhkKELC9hnDFSFI0LopjvWj+HcLt2FKWlyqXdyP4nYsx9zoOQAA2obEI7H9FcJcnPhrJ8erUN7qAfrVM4x8Pbdtuswdx8PcGo7TMk+c519z5V0i8dKr/ABB9adjbJRW+j/xAu2Low3ERlY/Je0C+BJHZK/xCI58yLyMYrrmRgynYqQyn1GlVniHRa3jrYt3JEMGVljOsHtQSD8wkex5CpzgvRnD4Zctm0q95MszeZbU1aelO0CglXp2aIGGX90ewpRw4qvqrwSiMxeEDjxqIvIFJFWO5hTy1+n9/SofiNgc5VuU6A+E7H0NOhkV8kQHhDM0T1FC2NKIW9TZMsbNikm3SxdmtzVNRCNu4CSTWVIVlM1srQ+Ep7NprSU1rTJViMSxp/h97K9Nm1T9m3VZJNUElr2q6VX8VhCDm96msO8CKHxSydBWaK0siZDoJMVL4WyiDUCe80E2GI5Ul7vfTOQsziWJn5abw14kQeVJiaetJV1SVEAukmMGGwl69Oqocv8x0T+oiqL8JOFSbt3mxW0h58s5+qN/gNWH4m4K9cwY6sSqMWuDnCqcp8QDr6Cpj4ecG6nD2lIgqmZv53n6ibo9qRldR+y0Ob8FwVe6ofE4shmK3jb3GW4kIPmVSDHNwD5Gpa8SFMCTyExr58qry4oquU3Co2yYpZB8M/wCKZXvifSsqKC7tk5ftMOGG+ew2vKGyqAZiCN9uWkoXEIDlW9ctxIC3BoYnWW5ZmjWJyxyrYsiQ3UgkkMXsvoNyukzqpB0Gs+4r44kZRfUiYK30KkGMwE6TABMnw9bJBD8LibrCQbd0aRlOUnXnOg0k/SNNUi+VZnuW7kOMpAGdVCgD8O4ae7SDypjIYDGwGI0JtMJIKkMco0OpMCf93LN1EBh71vQdlwWCjRiANucc+6oQLBwzFl+zmIYfKYBE66cwJpdrhtqOwdCCOy5iCCDsY5798UPeuF1BV7F3fRiF0YiBIJjtLH/xpD4aJZsKAxO9sgmDOY6R/Z5VCBnU9WpGZm1J7RkjwmoLEGWrHxSqTkvOsA/ZXtIOgGpEgSyxrqSdSNKTYzGMwAbmAZE0/GQmOF24BNSNuhsJbhB40NjscubILj22DLqqFpLbLsRrI9YpcnbAS0VsCoVOKGYW/auMC0qwyEgCdxpIAJnbTzogcVcH7SywTUi4hDpGpk81GUb61QhBcc6aXcPiGQWM6h0RB2g7s62srBtVAa5dW2qhSSbdwz2SBYDxNMy23OW4y5ykFoWYzMQsKs6AtlkgjcEDdrH2rwhWV+cbkEQdjqCNOWmlQvGOi9vHG71ge2cvVB1bRhkuhWylROUYi6NDBzmZKiJsQlRgbF1Q6ZSDs1thlO+2WVOoPtQj8Gj5X9x+o/0qO4b0Pe1jP2jrQR2iQFKsS5vs6xqFt57+aJP3NoakFqs7CrKTXDCQjcPcfhnyI/WDQ1y4FMNKn+JSo9yIqxxWVf1WQrq3lP4h7isqdawpOqqfQVlT1WQj9q3aeTSc01uxvW2yoUi08lIVaItpS5SALRKcsjWguK8YtYdM11o5AAS7HuA51R+JfGVLLf8A4rx/HdRW/wAoDR6ms0poKTZ0i7ZBqIxuF7qjegvxDt8SNxRba01sBoJzAqdJmBrMaeNWTEW6kWHgiFw2lP2MPT4t09bWKtqYWM4zBLcQo3ysIPLTmJG007wqxlSTuTPtoPeJ/wAVaxDwum50HmdB9SKNRYAA5ae1JyO3RFtH7AuMLmSDaa4u5ytDCIykd5k9/LyqKGK1hbxXYdXfUnUgKBm3JO+h3Pialsdw5LhDEsrrsysVYbxtodSdwdzQb4O8ogXBcgQBcUd5klhJJiF5czVEACvqCc3UscykF7LDKRMLpOsKo8pIpr9pXNla9IVoZb1uSQWjRtBHZMHzJpd7DBVk2LluZzGy2YiMpnQcyI25H0bxOLyiP2m3KDtLiFGpLb6RHzZSQCPKrhNLhC2UrYECBmsXQnKSAvdmMiY5U+b4QAdbftTP3ql5JbKAZkA9mR/NM6mtDh8Fm/Z9PwPYaGKsTyJEMAZPLXTwV+0hMs3sRakgxdQsCJjKTBgkd+xIO9Ahixc3/ZLp01jIY7Ujn3kjzPfNbv4UD/lXVUGAbN3SFA1yggKOz5yfE0k3Q6wbmFvZpBLAW2J0B1HMAnuMxWsXYygnqbiE9rNZeRJBOozQdSRtB09CgEPjsaXDKHF0Ek9VdDJdXMJCq06xFzWTHpR/DcOAAoGgAA9NqjsRcN25lLJeVGBJaFu2yAYBUeIG/efKp/hVnUVoW0QkuqwAKdC/35GR9RNIinFFZ2A09kEEEAgzOm87+8n3oC7wZB92z2j/APrYhdTJ7O3M+U6bCJKgMXxNbbZXlVI0c/JPNSeR591VIReJwFwHMyW7xU5gyfZXJ07pGsAHXbupnDYvKwCYhhpravglh2ZAzzKkKDMzsSe+pTiDubbdSZcEbZTBDDMDm0nLOhjzG4d6oMoDgExrpzIho7pBI9aIQO1xV1QNdtwJguhzpEDt6bKSdBJNPYfjNl5y3E0JBkxEb70wOBqplGuW9SYVuzBILCDyJHIj8qQnD7+hc2bugzZrcNGhIkaRO2ndUIS9ZFQ2A4aVuCbGTLmystzsweWSTvpz3E91TYqEBrmIVTBIB86yuR9N+JXTj7+RyFVgsTzRVVvqprKpqNK6eTVnSkXSn7IrGECt2mro3ZkCrSzRirFD4eiqTJgOKdNulmXE4gEyy3Sg/hVRCAeEjXzrmvELxuXCS3za1bPi/wAPy8VuBY7arc9WGvuQap2CwZe4VLqpUaBjHty03is1VuOtypI7RwW5a4auF6kFjcCF9fmzaOxMGRBMafh5V043AwkEEHUEbEcj5VxXB9NLdzCKLkBrKR/EQi6QfHaukfDy47YC21yczFyZJI3jSQNNJ00ktQwy3oZmitKkT8U1cUmQpANOFqbdolu4U+6M9WBcJFxrhFwzlZyI0gA9kefaT1Q1OE1H8IsmGY7kwfQkt/Wzj0FHXXy8xJnKCQJI5e8e9Ibt2Xyc0uxC4sOSrXFe26qftLRlRvoQdgd9SdxNbtY5ixK3rVxBuD2HH7o5DUxqfDTkX146qaX1ey0akqTb8YZZET3xVZ490iW3duh1Ado6lmXNlA0le4lgCf5V0PISmo8khBz2RZBxYjR7TAyQQn2hEBTmIXUAyf8AKe8CnFx1m4cpZCYBhtDlYA7MBpDD31qodEsK92+7Z22lnB7UlgQDI1zBTPdy+TWyYxXtW/tWs3VLKs3Rk7JBzSdQSSF/vaQlqVhnHQ6M4ZwYMGNy0LZkquQlexkCr8rlTCmARERpFGHhbggriLujAwxDAjTMp010mO4xUfbw2Ua4U6FWHVMCjZScsrPjO2vpSUxSooHXYi1v98uaNE7xoJ1k/wAW2lXFht3h12NTYu8zntZZMRMqTroOXKPGorFWer+a1dthZhrNzMgAMwVJ01Pdt5UfZ4hcP3d21d5gMCjwDEbc4OpG8+FMY7jORYvI1okxPzJMA/MNBvGsbGrRRCHwyksSSrz8twCGYEkwwjkef9my8Mt6TUHZEtI1B9qsWDSF86fPZUQJWnM1IQUo1mZBNjEq6hkYMDsR/elJua+tDYjhNts3ZyFtyhysY8qFNi8gAS4Lna162c0GNisaiCdtZ5RrCDGItYcXgPu7p1EZlDFtJ/cYyRvrMU51GIQdl1u7/OMrbLl+WByeZ3zDaKYa/a60PdtPbcRDkHKQCcoLLo0STroNfOpe3dDAFTIO1QIsClUkGtF6hBU1huACTsNT5Df6UyblRnSbHdXhL7T/AMth6t2R9WqESt0cH4tj3e/ccH5nZj5ky31JrKVayES25kn1M1lIpnW0nfyulatrFbzVgNdBSOOGYe5FEq861HB6Ito7qwQ5TBAYiQrEaGOcGDFCS7gPOvTrif7RxS4/IXWQjeFtdj8lmo7odhBd4jbDIHUzmUiRlymZ8p+lT3S/oLisNiLh6u7dQMzm8qyHzHNnOXbuI5R6nXw16OYl8T1ttIUNDFpUajQSRHOs0k6dDo1asY4r0Vspfyi+thWzZmuZiigCR8oLGSI2O9dL+Gpw2Etsn/ErF83SCqZsgUqIMBzIJBXQgTA3qI4n8PWNy5dxFxMhb5bcs4EbHTQ6NtNVZsEtp7lxYhXRlEaZCWDLGu6x9aMMc9Otrg0aYTnpT5O38U4iliy95z2LaljHcO7vqq8H6bftzOLdspbtqM2aMzOSWCaGIi2y+Jcct+f3eLFBewzM3UksmUGFzKZU93KD36VePhxwXqMLbdirdY/WHXUiRkGukg27ZifxN62clKLSW4J4Hhkm3sdKwNjIgXcgQT3n8R9TJqO4yquwUpbuKgkjPluox1UiNQDCiOcjupd3iw0UHIW0Bbef3QBInzPvUB/xO2XzG+xbbVf1IPdQjjkzJy7JIB1bLbe51cRDw3OTuJ5xry0qk8QwtzFYpxbtlhaBljLZRmMkCe0SRyj01NSXEcaWuOysdIEgkTpr+lb6NgA3mNu64hFm3uCc47xyYjnvTp9NH025f8LQyOD9pJcOwduwFS1evWpyEh7XZdmy9omNJkCJgRHKjeta6FDNYvDOjKVuNbOsmCsiSAflMyDBBrMPxBZhL9xcxIyXkJGYKIEnYapsTJnmTSlwzOhGTD3lMQLZySDIdpBjNonsddBWdKtgNtu2HpxO5ID2LinSSCrLzkyD4Hx2760nHrX4mKGQCHBUgmY35aETtIqP6kKWlMTbOnyMzKWaM0DwJPdovLQUl8aARGJQgqOzdt6wCwzE7k5gRr4+pASV7DWLy/LbceEcvEa1XeK8Na2D1FwqIjI/btwMxgTqu8bnQDSn8RgsqseotudD9g2RhoCjASIPaaIGuh56RjYsm4Artl26u6CLogTmBOreM/SKbj5ISPD7Q0AEeHdVlVYAFQ3CrckVNTRyPcgtVrZoNeL285RiUaSBmEBvFTsfzpy1j7b/ACOrzJ7LA6AwTA5TSSDePxfVqWIYgbhRJjnpzjembeNS4so6sDMEGaJe5Ubj8FZYFnUCPxCQwkjYrrqY86gRvgxvjML/ACCweyZmZ1U6gRzUHUU5f4PadswBVojMhKmIiNNIjwpjJcjNZui4rCVDiVg6yGXU6bTpBonCXnI+0QIwMQGzA7ag+OtEgrDWHQwbhuLGmaM0z3jcRG9PG5SGeawCoQ2zVUPidjMuCK83YD0E/rlq45ar/GOCLi8VZtP93bRrrj96WCovupP+HxoPgZjpStnELloknw0/y6fpWV6KPArI2toPQVlD0l5NX/qXgapYFaU1s06zFQuxbzuF2nc+HOpW5jFQqiwJmB5DWo/AfjY8hA9f+1RXH72Q2bhMBbqZj3Ass0V7nRVoluF4xjnRt1YwfAzHt+tBcUv5LeHk6m8nrmuCZ9DTGE4qpNt9e2vajaQIafWo7pDxIM1qDIW4PLemQjcqAB8ZxpU3IOhP1kHT2PvVH6QLlPVjeQD4sTEekx5zVzxFztNcba2Mw7sx0QekE+grn2JvTeDNqEzOf8IzfnA9aHUzSSgv2dHosezm/wBEXxDEZr90jncY/VqvHDOKMvDreSTkJzRuoLNHkPGue2kMgnc6+5q6dEb7WWtsSQh38mn6a1TokpSbfgnWN6F9kjwjiT3MRaBY/OhPdCtnc+iqTRmFxGfM/exPoTpTPEcXaVnWwCXuyHusZy2yQSibBQf0oXDYe5cYWrILE6QPzPcPGujOairOYrbJUuWIS0MzE/U1ZcFwxsPaCul8GWPWWXDAkiMxECOUAz7TTvDei7WEIAtXSyjMHB1MiRm1hY023MmdBW/2QoI6m9aJhQ1hlZIOw1Jy7CZEajxrl5Mrn9DKFLiy0qMSrknsLdtEapDHM2Xw8ORp0YMMucYe1cmCWtOFEwubzEyOegGmtP27F24ikOlyJBF21rIJ5gyNMpiNYBnWhv8AhhGrYVZBzA2bpXtTJ7J5zOp5E8plYDTstsfNibEqTLAui+A3AICzHcT6KTGlo6u/au7qVuKF7RzHNAAPcI5gzSM4Ux1uJtSR94hcDQkiYhZ3OumX0C7GJa5rnw98AgrsHHa15aQAwHvNEgDjUynNcsvbI2uWmzKFUaTr8uULoNd/UHD3zcZnFxbiE9kgQwnUgnu20iiMe5RTpdwxAiR27IA7W0+fdudTTeAUwC2XMdWy/KT3j0itGNdwlh4Tb51IChsAITzreMxotLmKswkCFAJ15xIn01pUnuALO1R2K4XaaZRQTuV7LGIjVYMjKsd0Clrxmyy5hcWJyydO0dhrGvOlG6CJBBHgZFLCRzYB0jq7xVQACrr1ggbmZBB31mh+vLqwvW81sgtnttmUqO0uitnnQREzHKYqSYzUbf4fbzZUZrTkMwySAdRLEbGDy0+byqwR/CY62QFR5ygAAmHhdBodTtvRUTQdrhmb77JdPJsmU+Mwddh/ppNLPCmDMyXri5iTBOdZOp0aefLu2qADIrYFCnrky/Jc2DaZTqxEiNAApTv+VqPioQSq1ScRxwJxhlJIAtqngDAbX1Jq+KtcQ4rxqMdeu75rp9lJI+hHtVG6aNPTw1N/R2IYisql4bp/ayjQ7dxrKdqXknoT8FxJpkvv4U5cNM4dczheROp7lGpPsDQQqg62ItqObksfLZfyqM6V2A2HKc2ke4Mmn34uHdhaUtl7Pcqgba89IpTpnBLd1XUWnqYs5/wTi04fDqNXBuq4/dyM5I9qzGXz1m/cR3VHcKw3U8SvW2PZXrmAnm6f+4+1SGHsZrw5iZ9F/wB4reqitX7JFanQVx+5FoIPmbtN5mIHtFUvpHbFi0E/5l3RvBQZI9ws1d79wZi3dt51znjWIN7F+CwP1NcrJ3Z2ktMFFAwWWA7gZ9BVvxfFUt2VIW46AABlttkMCPmYAb1VFMdY3cG/Kuo/CnFk4W5bJ0S5IHg6KfzDH1NLwS0sT1cbhaOeXOlRMg2iq94Mn6x+tWPo38Uxh1yC3Yy85DW3J8WkhvY1fuJdGsLdnPYtGeYQK3iZWDNVXiHwswrT1b3bZ8w4+on61onpm+WjBCTSpxTLBgfipYcdpHXxUrcX3kH6VYsB0ow12Mt5JPJuw3s8fSuMY/4SYhDNlluDvGa0/wCo/qrrPRboqmHsItwdZcCjMz9rX1/valPG1wyNwf4tfuyyJcB2IPkZpZqKxVxF+VV08BTFvHxsSPCZH1q6wyasTsTRFBYvh1tiGa2pI1BgZgQZGu+9V3H/ABBNi91dzDOw3D22BJHPskD2zUVh+nmEu6db1bc1ujq2Hqez9aXdOmX9OXNAXE8EUXLZcrBOjS6wY01Og0033PfW8HbojHXAxkEEHYjY+XfTvDbMsK1raJUmLSQoFQuLxQLMxu4pACV7KQk7ADSTqCcw37+VTxFBjBuqkC/cmQcxCmANwBAGvfWYhG3Mar5pvWrgbPlS6ir+IBtxJAGZeXKZ3oQ2uz909oJMdRc0aSgIAHLY6kEBKLvWb8hmFm7BmCuRpEQQ0GDod+8aiKBV0AAC38PnKkFczJmZZgiI0mIOhPlpAhFjGsxGS7bcMQcrKVuBSxDQAe0RDCCPwmlWsSquXu22tvCqTqykE9nVdDqu8aeR103DWYMrGzfEsv7l3NALKDsCd/UGm0+yknrsOJDFTle3uoIESdhy27+8kJfDYlHnIwaN4MxT+aq/h8OtwjMti6CDBt6OATAME67mddCD4Cn+tKic921JiLiBwDqTB3jxmNR5VAE3S7a1GtibuYgC066aK8OJUETm5EliPAc+Uui0GQG4nieqs3Ln7iO3qqkj6ivOt1pPmSf6iB9AK7h8Q8Z1eAu6wXyoPUgn+lWrh10R6AD2Gv1mkzOj0cdmxv8AaCOdZRmF4O1xQw5z9CR+lZQpmpzO4u1EcJcK5Y7BTJ7hpTv7PbHP60m2ij5O0CQT3Quv5n6VqSfc5EpKqHhYQglbZQEz8+UmeeXYVUuPcWfCuFOZ0eY/fU+f4h51aMVdeDlE+Zgf6muc8bd710lmkLMmNABvEU2L5bYpIhcNgnv8RuOphFVOsuN8qlgYH8THWAPpU9i8Wltcq6Dx1dz3n/TYVTcJxm4r3AGyI5knc6Tl05nWPWrLwXhuaL1wNlOqBvmf+I9y93fS3mlNaTsYemjjWqXIniWJNvDtcfTTQfkPMmKpvBsOSHuNqY/qbf6A+9S/TXiWdhaB0Blv0pjq+qw6rsWGc+bbf0hfekPd/Roq5IiL7/Zt/E39/lXQ/hS8C+PC0f8ArB/IVzfFmcgHia6L8IsSP2pkIBzWpE96MT/0lj6UuL9yEdRvGX6OiWbJc+FH28Ao1OsUYtqm8QhiAKfq7I5DdjL4sDahm4mNRQ+ItP8AumguoffKfatEYRKj1y7NMNSkWZ7xyrZt03VTohEcb4JbxVvq7oMSCCphgRzBgxVF6Q8BxOCTrLN58RZBhrdxc5UHnGsjxEEaeddNKa026zyoOpdgptcHKeA9LxnAQ9Q5MZCZw7n90zrbJ7z712TotiBeti4ARIIKn5lYEh1PiCCK518ROgiXMMcRh0i9b1dUH3iT2jlH4lGum4Db6VVOFcee/hlw4xJRhq1pj1a3GhVBzzFw5VXstGswDJNZpulsXvXtLnyehuuBMAifMTSLrVwHDcMh8txerbyg+hqVt47E4cfY4q4I/CWzJ/leQPasnrrhjHhZ2EqaXat1zDA/EjGJ95atXh3ibbe6kr/TVj4f8VcK2l63dsH+XrE917X9NXWWL4ZV4prsWXG4BHEEc5BGhDRGbTc7anuFCXcLdE5Lp1gZXAZe5jr4cttO8k0rD9I8Le+6xFpyeWcK/wDlaG+lOuT401NMXXkDNlyQbllCRpmRirZTKmABOiH6aeByYFwAEusAJnMFeQTqJb1A7gYinLS0WhqNgI27gXMl7Vq6QezByNDTmkkchlHjUvh2lRKlTGoJkg908/OtrShVWyHP/i7iPsrFv95y3tAH0Z65PeaWPjV8+KeNzYwKP+XbA9SCf/UWqBlkxzOg9dBSZcnX6ZVjQ3jOkT2W6tdlVPdkVm+pNZULxXEhr90jYu8fy5jl+kVlb1SVHInkk5N2ejXvVK8IxFsWxbZlVrhJAYwWI2Cj8WgmKp/G7lzUJcFsBSZyywIBI1mAJjWJ1qpcOxVwMDebOTp2+0jEkLlObmCw8pBFTqeo0+xofjwa1aZ0vpOzLbZkae+DyqjcbdhhnI0nKp/xGI9g3tRPDOOHEWre7FpBPNiHKr6mAfWjPiCn7PgrdmAWuPncjYZFIAHeJb8zzpeX2qidOtWRIrHRV8KjzdQtcnsl+1bG0dkDffUz6VZ+kPFhbtNcY9o7d5PKqPwi1mYGNt52pfSPi4v3tD9mn1P/AH09KzwyaYs684e5MA4Zgzfvrm1k5n/lGrf6eoo7jWIzOakeD4PqrLXm0a4BHgm499D5RUHiWlvXWh8Yb9xkF3Gcfhstm2/Muw9Aqz9TUz0FxRt4200wcwX0bs+3apjpPhersWhzW4wPmyBj9ahMHx0Wrg38W5KeR8Yozi4y2XCRijkjKMtT5bPSRuXQNpph8c3MVI4d8yKxG4B9xP60PeZQ21aoST7HJYIMe3cfrW/+JnuFOjiKg86TftK+o0NMuuYkoAZ9SRzpEmibmGA2NDZoq6qXBDTA0mlk0pVoVRBeEuEHaqz0k+HGExjM5U2rh3e3AzHvZflY+OhPM1ZFuhTrWC73VmknqsYlaObXPhhi7QFuziw1kkZlcshiR8oAcLtusGoXjHw5x9nVWOIXlkclh5q6gnzE+ldjN6tG5NT7QNNcHAbt7E2I6y06DxQj6g5fpW148G3J9gf1/Su+sARrUXiuimFvfPh7Rn+AA+6xVHjxvmIxZcke5yTArZuGGdB4E5fo1dC6O9FbpQGzea2DzFx8gHgqtBPnpROI+DeDfVRcs+CXDB9GBirvgcAtm2LaAKqjQClehG7Tf0WeeTVNIibWAxdoff2747ntZWPk1tvzBqHu/E+1ZutaxFm4jIYYoQ6+BE5TBHhVj4kxEQapPTXhYuWTcylrqZcsbsCwGUnu7U+EVo9GTjcRcXFv3FrwHxBwF3bEopPK5Ns+7gD61YLV5XGZGVx3qQy+40rzHiMTbDFXVldSQwI1BG4OUn8qYQrP2dyJ3g7+Y3NIakvkizxx/Flp6XcQF3F4i4plTcIU96hjlI8MqJUPhHyuG5JL/wDhqX/8tZhsQHBVjDcjyJ5f9t6RjSUs3idxaIH+NlTTv0dqolbR01JLE2uyKpasEgGt1OcHtE2V0H4u/wDeNZXQOEdcx1ssdQSiguxiQcolFjUmWynb8BHOqB0rwl7DsEOvWJJY886qXTuBV8+u8Za61atRRKYJXHaAYdxAI+tN9OF65qx7ySrSnRR/hTw8vlYjsWTPgWI7I95b08am/ivC2LN39y5l8YdSfoUHvVtsW1RQqKFUcgAB9K5t8YMY2a1b/DkLepeJ9l+tZ+olquQzpU4zTXa/6KRd4yX7Kbd+35VI9GODDEXgrfdJ27p/hHLzYwvqTyqu4NWZgltS7sQFUCSSeQrpK4UYHDCzIN65DXiNpjsoD+6s+pk86yQhqdvg6fqOe3f+gHpJxCSQNJJ0HLuHoIqD4XY6y9bH7zgeg1b6A01jbxd8oo3ggjEpGymB5ka/pVv5Mlf7Yvnn6eKkG9McOz2iVUtGIcnKCYAVxJjYbVGdB+hLYu+pdSLKHM7EQD3IO8k+wk10zoM8XLhHMXD/AJrgNWi9c11p+WN5DkRyVGqC3xQywNOVR126a31lINPglFGfkailG6RtWyaaIqzknyGhRemr1Lmk3Fq0ZJgYz1lO27mmtDOYrRloA1J2HnV5KwoJu3BRGCLN8ttWHfl096NwnDktjWGbmTr5gdwpxr8CAAB3DQVkcr2iWBblwqYNpR6CtC8eSp/lFOLfM661vIrHQxVXa7EQyLzTpl1/hH+lF27DbkrP8ordu2BTjPVdbDQ3evMu5B9KHPENDJ2pvF3JmgCtNhBNblRV69mNICE7cq0Fp1TppV2/BCLxfRjC4qResoWPPZvMEa1WeK/CXCtPVtdtHzDr7MJ+oq6uvOimWYJ7qqwqu5yHEfCLEKfsb6EfxB0P0zCo7FdAuJR1RTrFJmRct5ZEwZYhuexH6V3HIO6sZaFdyXtSObcN+EoFpetvOHjtBACg10AJIJgRrFZXTZrKO/krS8AFzc0Rhtq1WU38AhU1zT4sD7Wz/wDyb/rNbrKx5vgzV0v8iIH4XKP25jGotXIPMdg7d1SPHWJuNPfWVlVh8Wb8Hy/3lldwY+0qT4F98vmf+pq1WVTpvnL6ZTrfivs6B0TPaf8Ak/8AMtWNzWVlaY/I5TNLWjWVlOlwVXImsXatVlKLoSa1c2rKyrR5Ks0igtqKP4cgBaAB8v5VusqZe4EFXqFv1lZVMfBaQ2lKWsrKu+CoSu1arKysowjsQdTTS1lZWtcFDRGtKrKyqkGzRCfKvr+dZWUWFCzyrGrKyoAWDWVlZUIf/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2" name="Picture 4" descr="http://4.bp.blogspot.com/_Xs84hm3Z2Lc/TSM17BGqQVI/AAAAAAAAAIA/MeOLvRdBH70/s1600/900193001_ac20e112fd_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476672"/>
            <a:ext cx="3947592" cy="3096344"/>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6" descr="data:image/jpeg;base64,/9j/4AAQSkZJRgABAQAAAQABAAD/2wCEAAkGBhQSERUUExQVFRUWGBoaGBgXGBscGxwaFxcYGBgeGxgfICYfGhkjHBcUIC8gJScpLC0sFR4xNTAqNSYrLCkBCQoKDgwOGg8PGiwkHyQwLCw0LCosLSksLCwsLCwsKSwtKiwqLCwsLCwvLCwsLCwsLCwsLCwsLCwsLCwsLCksKf/AABEIAJUBUQMBIgACEQEDEQH/xAAcAAACAgMBAQAAAAAAAAAAAAAABgUHAQMEAgj/xABOEAACAQMCAwUDBgoIAgkFAAABAgMABBESIQUGMQcTQVFhInGBMpGSobHhFBcjNEJScnPBwhU1YmOCorLRFjMlQ0RTg5PS8PEkRVR0o//EABsBAAIDAQEBAAAAAAAAAAAAAAABAgMFBAYH/8QAPREAAQMCBAIHBQUIAgMAAAAAAQACEQMEBRIhMZGxE0FRYXGBoRUiNFPBFDNS0fAGMkJicoKy4cLxIyRD/9oADAMBAAIRAxEAPwC0OeuNyWloZYtOoMo9oZGD12qtfxtX3919D76eu1b+r2/bT7TVMd+D8pQfUeyfq2+qpAL2eCWlCtbZqjA4yd/JOUXanfNnDQA+RXBPu3xWs9rN9/dfQ++lIIh6MV/aGR84/wBqy1my74DDzG4+qnAWx7Ps51pt4Jr/ABtX3nF9D76ye1q984voffS1BDE43Yxt5E7fAn/epmLs4vXUNHFqVhkEsq7e4nNGiqfbYfT+8Y1vjAXX+Nq+84voffWfxtX3nF9D76X+N8s3Fpp/CIygY4U5VgSPDKkjPoai6cBW07GxqNzMY0jtEFOqdrV7nfuiPRPvr2/are4yrQkeRTB+bP2UkVijKFP2ZafLbwToO1q9/uvoffWX7WbzwMfxj+/ekqvSNg9M+hoyhHsy0+W3gnL8bV95xfQ++j8bV95xfQ++k1yCdhgeWf41mSMr1/8An3GiAj2bafLbwTj+Nq+84voffR+Nq+84voffSZWY0yQB40ZQn7NtPlt4Jy/G1fecX0Pvo/G1fecX0PvpNZcHB6iiNckDOM+JoyhL2bafLbwTl+Nq+84voffR+Nq+84voffShcxhWIU5A6GtVGUIGG2hE9G3gnP8AG1fecX0PvrZ+Na9/Xg/8tqSaxRlCPZlp8tvBOr9rF6P0oT7kP8TXn8bV95xfQ++kys0ZQn7MtPlt4Jz/ABtX3nF9D76PxtX3nF9D76S6neGckXlxGJYodSN0OtBnG3QsDSgKupZWFITUYwDvgKX/ABtX3nF9D76PxtX3nF9D764fxbcQ/wDx/wD+kX/rrxL2eX69bZvgyH6gxogKgUsLPy+LfzUj+Nq+84voffR+Nq+84voffSleWEkTaZY3jbydSp+up3gfINxdxCWMxBSSBqfB29ADj40QFZUtcPpMzva0DtUinavfE4Hdk+kf316k7U+IL1EY98ZH8aWLqKS0neIlNa7NpIYb79RWmbiLsCNgD1wOvvPWiE22Fq+HMptLT1pp/G1fecX0Pvrfb9qF6x3aBf2k+zekWijKFacMtTtTbwT3P2p3anAkib1EW3+r+Fa07U79jhe7b3R/ftSSpHjvWcjHTfzoyhR9mWo/+Y4BOh7Vb4dTD9D79qw/avfD/uvodfrpKrJNGUKXsy1+W3gnL8bV95xfQ++sjtZvfOL/AMv76TKKeUJ+zLT5beCc/wAbV9/dfQ++n7s75lmvYZHm05V9I0jG2kH+NUdVudjX5tN+9/kFIgBZGM2VvStHPpsAMjUDvVg0UUVBeHSd2rf1e37afbVJVdvat/V7ftp9tUlU27L337O/CH+o8gs0BsdNqK22dx3bq+lX0nOlwSp94BGRUlvnZWH2fchd7publRpG8aEY1f2mHl5DxqZ54XiU0ix2a93EhDGQSorOw6ADVkIPI9fdSPxftKvLiFosxRqwwTGjBseQJY4HhsKUlgUDGB81RgrzXs66uK3TVy0RsP3gB5EL6Dt7Rry0MV9Cqsww6hlIJHR1Kk6T4+YNU5zTyjLYzaGOqNs93Idgw8m8nHl49RUZwniL20qywnS6+IHUeII8QfKmLjHaBdXcLxSxQFGGMiNyQfAg69mHnRqE6FhdWNbNSILDuNo8JJ5qxrLlK0ayQvbxZMQLEKA2dOThxuD61W0HO9uP+Xw217sbflMu5A82I6/PW6LtOvI4Vh0w4VNGWRtWMY/Xxn4UnRR4GKQanZYbWzu+0klp1HvH6FXpNyhY3FusptkTKa8R+wemcZXGarWDne3H/L4Za92NvymXcgebEdfnroh7T7wRCFVgwF0D2GJxjH6/X4UnQwhfZJ8d9v4UAIssNrBzm3JJb1DMfoVd9/ydZ3Np3gt0iZo9amMBSp05HTAb4iq/5A4bLMrkWaXC5wGlkKRqR1231fAV0/jKuEhEQMBATSCI2JxjG/tjBx6GoblbnO4sV0RsGjJJKsuQCepHQj56I0VNC0vmU6jJkHaXH0jWf0U1XqtE5R04DEf1JMlx79wfqpo4XyxZ3durPBaktkFrY+zkHHsuAD8KWuYLe7jia7ktOGsMBncwkvvjGfbOo1B2XapeRggCAj9Ed1gKPJQrDb35pQVyNtrm4pzQOo3Id/s+q3ckcOjk4pJBKiyJH3oGsZ1YIwWzsSPOmTnqKx4f3cv4DHK75RV2WMY3JZQCCd/I/Cq74PzJLb3T3SaDJIWyGB0+31wAc/XXTzTzTPflEm7oCMkr3YIBJHiWY/wqUarvq2N3UrscScsQYdHbOy88f5kS5iCJaW9uwYHXEoyQPDoKhKzIhBwRg17g076s9DjHn4U9lv0qLKLYZMeJPNNvJHBJJEZ1sEuAThZJZNCDHUaf0veBUpckxuVdeARkdUbdh6HfOfhS1wDny6s00RsrJ4K65Az1wQQfrqa4LeXPEHkaKz4aXGC7PCcknxOX3NQIO6wb2jcCq6q+MnbmPrLgB5J2teUrO7tlZoLcFh8u3Ps581YAZHvqkZ00ySJ+o7LnzCsQPjVlPzfe2ztbs9uZFwSO62UEbBQrqMfXStBw0AuXw5dy5JUbFjk4G+B8aAYVeGOr0XOc90tOwmeaXKvbs2/q6H/F/qNU/wAWtIlXIwG8gevw8KkuDdo91awrDGISq5xrRidznwYVI6rtxS3qX1uG0hrM66dRUPzYoPELrOD+UP2Cuzlfit4s6LbPKTkewCSpGRnUvTT6+Fdr9osxYsbeyLHckwbk+p1716btPvdJCGGL93EB/qJH1UaoZTuBQFI0WnSNXCOStXm+CFrKX8J06AhOT4NjbSfA58qVOy3l+3uOHq81vFI5dhqdFY4B26iq14rxme6INxM8uOgY+yD5hBhQfXFTXAO0C4s4e5iWIrkn21Ynf3MKRbos0YPdUrYsY7UkGAYCk+GcnRXXF7uE4jhhOdEYC5BxsNthUvzqbThaxJFYxStJnDSgso0+ZOSTv0yKr88em/CnulfRM5ySmw8sYJO3oc1PP2n3TpolS3mHj3sWc+8BgPqohXvsL0lhLpaAJbmI9ete+D84RvKiTcPsmDsq/kotLDUQNsls+7amfnvkG1S1luIV7l411YBOlseGknYn0xvUbyrf31wrSWltw6PSdJYRFWzjO2H9aVOa+O3c8jw3Uxbu2w0aYVAR6D5XxJojVQ6Kq+6Dbc5Mu4zzPlqnTliXg5t1x3IlKjJugT7ePHOFxn9UitsXAp39qKDg1wn93GQSPfkgH4mk/wD45kKqHtrKTSAAZIMnA26hhW617Rp4Qe4gs4dXUxwkE46Z9vf40spRUsLuS5skn8TpHkZBCh+Y7GSK5cSwiAtuIxuAP7Jycj3VG108T4nLcy97PIZHxjJwAB5BQAAK5qsC9FbCo2mBU37iTz1WaKxXuIDPtHAoXQV5q3Oxr82m/e/yCqjNW52Nfm0373+QUnbLEx74J3iOasGiiiq188Sd2rf1e37afbVJVd3asP8Ao9v20+2qTaMjrU2r3v7PfCf3HkFiiiipL0Kn+R+BxXd2sUzFVwTgHBYj9EH/ANmnrmnhttZ6FjjtolI3aW0luM4/tjYH3kmqnViCCCQRuCOu1T1jzXfhcR3ExA821f6s1BwWLf2VetUD2VIaP4SYHGD6hN3DL/hsiFZ0hlJ+S1vZTxn16KTn1BFRfKk1jFPcd5FNJCHxHIyOUC7ZV02w2fEjw8Kg7jnW/OVa5mHpkKfnABrg4Zx64ty3czSJrOWwxOo+ZBzk+tINKoZhtfK4Fxg9Wcx/gI4KzLaGO8dhayWLr1Eb2TAgerFt/eAKSOcOFG2uCsqxKzqCqQgqg8MruT4dDWh+eb4jH4VIPdpH1gZqFldpHLOzO56szFmPxOTUgFOzsLihUlzhl7JJPGG8l7tIg0iKzaQzAFvIE4J+FW1x/lyCxsjJBaC7kGkZlBk6/pEfqjrhcCqgHvFSdhzPdQDTFPKqjouolR7lOQKCJXViFpWuMppPiNxqAfMaqf4Hxx5ZkRuHWjhmAYJakEA7E6snGPUeFSvajyraW1uJ4gIpC6gIDs+euFzsQN9qVjzzftt+FSb+qr9eBioa9aR21ys8jeDu5f5mJNIDVcgsbjpmva4MA3Ac508YV78w/wBXN+QNx+TU9yNXtdNvZ3PngeVV3y7xSSSdIn4XalGIBC2zBlBPUsxPQb7il265tu3CqbqXSuCNLFDsNt1wfrrf/wAd32MfhUn+X7cZohctvhFei1w90z/M4RwCdOfeULSIwMmi3MkqxsBjSVbqQp2BHmNqk+N8s2tnbgxxRZyB3k0EtzgeZVNx79hVP3l08z65XeRv1nYsfhk7D0FS/BeP3upYreeXLbKmvb3ANsKC3RTdhl2KTQ6ttvJIHHXbvBTVwvjFiW0z/gkq4IxFYTI4PoQDt8PGtNny3Y3HExFF3iw92XMbq6HUDsoLgNpxv/Gufi9zxq3iMs8kiRjGW1RbZOB8nfrSe3EZGl753d5P1mdidumDnIx6UgCnb2lV+Z1KrpBHuvzCfANA9ZVj89abFo0tuHW7qwyZZITIP2dsb+81Ldm07P3jtZpbEge3GjIr9eiHI28wfGq4Tnq+AwLmQD1IP1sCT89c6c23Yk7z8JmL4xu5Ix6KfZHwFOFB2E3DqBpOIJP8WZ3LbmnOfl+K749cJMx0qiMFBwWOkbZ64HpvXfzXaW1oyokdtCunJaWylnJ/8QeyOnQkmqvuOISSSmZ5GMpx7ed9umCOnwqUg52vUGBcy49Tq+ts0FpKkcKuYYBU0AjLJA5H1CcOH3nDJoykyRSNnZraznjOPXSCc/V6V55A5Ns7gzSNmVUlKxq2Vwo6F12JJ9dtulKE/O164wbqXB/VIU/OoBrs5B5fluppO6uHgZQGLrqJOT44YfbSAICKlnWo0XudVLBp1lwHBoie5SHHuMSQ3MkScMtURGwuu2Llh4NqBAIPpW3g3BkvruJbi2W0XQx0ojRiYgj5OroB6b+te+dOIX/DniQ30kneBiDoVcacdc5J60tnjgldZJ3leRPkszswU+ajOF+AojrSt6VSpRDqUbEZmudPAgJ+5qsLazKKkdtCunJaWzlnz/4g9ke4kmuLht9wyVGSdIpW8GtrOeM49dIJz7qg/wDjuVR7NzN8+f8AVmtZ5h4hKMi6kVT09oA496qKjHWqW2FwGw9xntzEH/En1Uz2b8Itpbq8XuxLEmnujMm+CW/RYbHw6DpXNzfxeCxu3ggsbUnAZnmUuPaHRUyAo9xx6UuW1zc2Wp4pSuv5TKcknrvq8dzUZfXrzSGWVy8hABZjvgdKsAXczD6tS46Rz5ZA0zHcAdkBW52UXXex3MmhEDTA6I10ovsLsoqC4DyvBecUv+/OrRJtGCRnPiSN8e6kzhnMdxbqVhmaMMckLjr8RXJ+Gyd6Ztb96xyXDENk+ORRCrOE1hXqVKb8ocIB1kfrxVk8zLbW0xjC2kCAD/mWEspP/i/JI92a1xz8KngIlRS4z+UtrSeMDyOAp+vIpQj55vlGBcyY9SGPzsCa13XOF5KCr3Uuk7HB07ePyQKhlKg3C7kAAv1HWHkf8J9VEJjU2c6QTg43I8DjwzXmthtsLkZ05wCa11avRs/d1MrNAPpRRQpoq3Oxr82m/e/yCqjq3Oxr82m/e/yCk7ZYmPfBO8RzVg0UUVWvniTu1b+r2/bT7apKrt7Vv6vb9tPtqkqm3Ze+/Z74Q/1HkFmiitjyKRgJg+eT9lSW+StdenTGNwfdXmgGhNYrINZkkLHJOTWKELs4Zb9/PHG74DsFLE9AT61dM3LlrY2zvHHCjIue9lQyY8y2PaI8cDA91UVTJw7tFvYVCiXWoGAJFDf5vlfXUSFiYpZXFzl6F0AbtmJ/XemmLmFzhv6RtmB/RFk+n59OcfGurj/EOETQt3jRrLp2eOKRW1AeHsZIz4HNKbdpVwesNoT5mHf/AFVycT57up4miJiRHGGEcSrkeWTkj4VENKzm4XcBzSAWx1hzRybqnnshRJLWQtEgIkI6ZzsPPce6oznPmNbK9MVva2yuVDtK6amOrwAyuOnn8KXeU+Z7q2jaO3MeCdR1jJzjHn6Vp47DPdzmeVoy5UL7IKjA6bffRpOql7Pf9sc+qfcPee7cKweQOZWvjLHcRQHQAQVQYIbIwRlh4Updq/BYra5hMKBBKralXZcqRuB4dahuA8xT2Dv3QUMwAYMM9Nxjf1rxzLx64vHR7gAGMELpQqPaxnPzVICCr2YfVo3oqUdKZ6p7uzxUTTjyBzNIk0NsEi0NJuxTL75OzZpOFbYrx1KsrEFDlSOoPpTIlbV1QbcUzTcP++oq9O0Di7WtjJMgRmUrgSLqXdgNxkedV7wC5PF7mOK57pEjBfTCmhn8NJbJOn3Vzx9ql6F0sYn2wS8ec+/BAqJ4xzfcXBjLMkfdtqXuV7sg4x1BJ+uowV5u0wq4oNcwtEnZ4dt5Kx+dp04XbK9raQ6mYKXZMhR5sRuc9Bk0mQdpt3qGpYHGfk90N/QYOa823affKuC6SD+8QH7MZrK9pt0DlY7VT5rDg/Pqog9itoYbWpgitSFQ9uY/UKyeIcqWt1b65YEidk1FlAVkOnO5AGcetLvZlylbSW/fyKkzl3Uat1ARsDC9MnAOTnrSHxnnC7ugVmnbQeqIAin0OkAsPQk1q4HzHcWZP4PIUB6rgFT71ORn16040UaeFXooOZ0kT1SY8J/Wycebuf7i3u5LeKCCNI8YLx5Lgj5Q3A0/Dw61Odm/HjdPIzW0UbADM0SFQ2/Q9cke/wCFKEvapdsPaW3b1aIk/wCrFcydpV8JA/ergdIwihPmG5+elBUThdY0OiFIB34s55RzTH2t2glvbCMtpDllLeQLIKZrvl62sLWSWG1SWSNCw1DUzH9ogkfCqi5k5kmvnjacrmMELpXHysZzuc9BUlwrtAvogESUyADZXUP9fyvrpkaIOFXf2djA4CJlswDr2hbE7ULs4OLcD9VYhj6yT9dWPyxo4haLJcW0asSRsunOP0lPyhn31X8naHefKMFtn9YwHPz6q4uI9ol9MNPf92pGCIlVP827D4GlClWw6rVYG0aYYfxB08gvHG1S04myKBcRxsCEc6vlD5Ddc4z9lSXM3NZlt2j/AKNjg1bCQqcr6r+TXf40q8Mv3t5VmjPtq2oE75PjnPWp3jXaJd3ULQuY1RxhtKb495JxTjVd9S0qzTzNzlu7sxaeA0KWVG1ZrAGKKktsbL1HGWOAMk1givay4xp2Pn/76V4oS1XrvDjT4ZzivOKK9LvtufIChGy84or3o8MjHXxx/wDNa6EArNW52Nfm0373+QVUdW52Nfm0373+QUnbLFx74J3iOasGiiiq188Sd2rf1e37afbVJVdvat/V7ftp9tUlU27L337O/CH+o8guiwsmmlSJManYKM7DJ8/SnLj3JVpw+NGu5p5Hc4VYFUZI67ttgeZI91JEUpUhlJBByCNiCPI0zP2i3LxiOZbe4A/76IN7uhAz60GV23tO6c5poO93rGxPmQfouX+j7OfCWpuROzKqJMI9JycHLKdgBk9PDpU1x3kq14fEjXc0zu5wqwIo3HXdzjA89vdUBec2SvGUSO3gBIJMEIRsqcj2skg5HUV2v2h3LxiOZYLhR/30QbfwOxAz60oK5alK+MZCQ3rBIzHwMfrt7O3l3luwvnaKGS7ikClh3ojYEDr8nyyNtqzw7s9H9ItZzSHAj7xWjwMgnA2OcHrtUfBz/cRBhBHawFhgtFAA3zliD8RXFwrmu4guWudXeTONJaXfb0AIx7hRBSNLEJfkdAjQOIJntkBS3H+AWFlOYZZbqRtiFiRAVU9NTuQCfcKkrvs6gey/C7WaTGgvplC7gZyMrjB29aTOOcXku5zPLp1kBfZGBgdNiTUtb8+3KWv4Koi7vSUyVJbDZzvqxnfypwUOoX4pMc15zzqDERwS7HKCM46++vWseAwfPNWt2VcOtPwYFQj3Azq1YLjywD0HqK8Xd7drIcji/U4CRWzIN/DSCMe+kXR1KLsXIqmkGajtMcBB0VXfhb/rt9I07W/Ic72QufwnCmPvNODnGM41ZqS574islkzSWE8bgAJNIsSkNt1w2rB8sYpj4Xn+hFz1/BT/AKTSmVyXeKVDSY+m3Kc0HZw4/wDSpC3uTkOp38665eJyONOeu2AOtR9qPYFTnKl9HBdwyy7orb+OMggHHjg4PwqZXonEdH0mWSBMeWy7+G9nF9MAwi7tSMgyMF/y7sPiK6T2YXOcd7a58u9Ofm01ZXMMf9IWUkdpcIGcbMrbbHdSRuM9DtVXp2UXw27qMD9bvEx9ufqqMleetsUrVy7pKjacdRH5kKL41yvcWsiRyp7UnyNJDa8YzpA38RtipSy7Mr6QZMaxj+8cD6hkj4ipbgMKcKvYfwyWJtaMqlGL90cjqMeyD0yKbeeeEvxG0CWk8Z9oMQH9mRfIsM++iSncYvXpuaxpbB/jgxwnTj6JBXsyuCcCa0J8hKc/Nprn4l2b30ILGLvFG5MbBv8ALsx+Ar1F2W32dPcKo8y8ePqJP1VaFjxKLh9pGl3cx6kXclskkb4UfKby6Zokp3OJ1bfKadRlQnqA/IlU1wDl6W8lMUWnUASdRwNtvI71My9l98HVAitkZ1K3sj3k4+YZqX7PuIrPxi5mRdMcisVB28VGceGcZ+NTHbLfOlpEI5GTVKA2liMrpOxx1FPWUq+K3IuG0mADMBuJgnglG97MLuNC2YWxgaVc6sk4A3UDPxryOzO7AzIYIvSSUD7MioblbhEE1ykc8ghjOfa2ByOg1HYEnxNWbxXkG1ii7y3sheSkjZpyuR55JwfdSJIV13fV7RwpveCT2M+peAk6HsyuH2Sa1c+Sykn/AE0cQ4NPYRjv4SFzjvEKspJ8znIPvpn4Jwx4pkkl4fa2iqf+Y0+4zt7O+599TPakw/ouf/D/AKhSmd1wPxWt0rabocD4c2uI4pP4fwCeeJZY+50sNtcoU/EAGuP8Vt25JU2/uEmcZ+FdfJ3ZeJ445rlwI2AZUQjUQcEam/R9w39RTvxCCa1i7nhtpEP7bOqoPXTnU7e/HxpbKVxiTqFQsoPBPeIA8y7XyCqjmPkuexjWScx6WbSNLZOfdgVu4Z2eXs4DCHQp6GQhf8p9r6qlZOEXdtcx33Ej3qI41NrVtOrYaYxsADjYCrC4zKt/ZSpaXCa3XCsr/Ucbrnp0zvUpKtrYtcUmNjK6d3CSB3aHcfoJU4Byr+CfKhs5pvOW66fsx9yQPrPrXFzRyzxWcbxwd317u20DpuCWYB28Oh+FQa9ld+p0iBf2g8ePfuc/VVkcpWv9G2mm8uIl9okAuNKD9UE4z7h50lz3NUUSLhtRtR5jTU8PeMeip6w4NJLOtuF0ysdOHyuDjO+dxU/e9mN8mnCLJk4wjZx6nIAA+NSX9PxXfH7eWAfk19guRjWQrb4PhvgE+VOnabcsnDZ2R2VvZ3ViD8sZ3G9SkrouMXuW1KTWtAzAaHXUmO5V+nZVdk41wKf1Wk9r5gD9tcnFezi9t0LlFdVGSY2zgD02PzClSFAMEbHY58c+efOvpOzfNuhJzmMZz+zSMhXX97d2ORznNcHdWWPqvnBG8Rj7axUjy/wJ7y4aGMqGLOcsSAACc9AameZuz2WygM0ksTKCAQC2rJOBgEb/AD1KVr/bqDS1r3AOd1JWq3Oxr82m/e/yCqiq3exr82m/e/yCh2y4se+Cd4jmrBoooqtfPEndq39Xt+2n21SVXr2k23eWJXOPbX6s1VUfBIx1yfef9qkDC9vgNdtO1g/iPIKAopkPCY8Y049QTn569w2CKMaQceJAz9lPMts3bY0CWKKbDEv6o+YU8cL5Ptlte/eL8IfRr0jods6QB1+OaWZclxitO3aC5p100VN0U62PHEl3PD7NQSRo0NrGNsFsjB/w1P8ALXI9vctJLNCI1DYWBSw0+rNsxz4Db408yi/Fm0m56rCB5H6/6VV1inviPEYo7mWCOwtY1iOMzqzuw8CBqXY+eTTPwflK0vbfXJarC2SAYyyg/wBpR0I9+aMyi/GGU2Co9hDT16H0lU8DXSOKzDYTSj3O3+9WB2ectW0k15HIiTiGQKrEZGN/r/2qM4zd29teTQQcPikMZGppXZs5GfZToo3olBxSjVqmk1hcRr1Rr4kQkqZy5y5LH+0SftrZ+Fvp06209NOo4x7s4q3LPlWzvrISm2WB2Vj+TyCpGR6Aj0IqorC0eaQRxrqdmKgDxOcePSmDKutL6hcFzMuUt3BiOI0WLe3Bzuqgef8AAeJr0VTPym9+kf8AqpzuezEwRh7icgk40QQSTH/LjHvIxRw/s5S4JWKeZWAzia0kjB/xE4+HWlmEo9qWupD9B2NMcYSRIBnY59cYoeQsMEkjyJp65P5fe14usE4Ut3bMMbqwx1GR/DNeu2eMLcWwUBQUfOBjO460A6qDsSpG5ZRDcwcJzT49yQFQDoAPdXoUU18oGLu2/wCjpLyXVsQW0Y8m2KqfgaZ0WhcVRRpl2We4QOZASs0zEYLEj1JrWsYHQAfCrSWG6PyeB2ij+13ZP16ameAcI71it3wq2hGMh1ERBPlgbg+vpUcyx3YvTptzZB5OZPAGVStN/I3IEd+kjtIU0MFAVQfDOck1OdpvJtvb2xuYE7tlZQVBOkhjjofkkeld3Yz+bzfvB/pFMnRQusUFaydXoSCCBqBpr5hKHPnJq8P7orI0neEjdQMY9c0ro5HQke6rJ7b+lr+032VO8icuW0lhC728LsQcsyKSfaPUkUp0VdDFTTshVrjNJjq7/wAlSzqCcnc+Z3NBQeQqy+bJ+HcPuCgsu+mdQ+ksFiUE42G4HQ/on31jljmq0uZ0gk4bbR69lZVRt8Z3BQbeuacrsbiRdS6WnRcWxM+6Pqq1KA+ArHdDyHzVevGuQrBlMjQ6AgLHuvZyAMkYG32e+q9XniyTaDhcTJ4NMwLH4FX/ANVGZRoYu25+5pOcevbTzlJndDyHzV6Iq7OWLay4hb97+BQx7lWXQmxHkwAJHzUgdpXLMVlPF3OQkoPskk6SuOhO5Bz405lTt8WpVK32dzC123V9Erd+36x+c1qEQ64H1U+8AMfcJ3PCHuJMe1JIToJ8wSpHwGKllt7vw4JZgeoiJ+fIqOZFTEWU3lvRgR2uYPqqtrHdjyHzVenBeX4poz+FcNggcHGFEZyMdQV3Huqvu07lmGylhMAKrLqyhJIBHiCd8b9KYdKjQxmjWrdC5sHyI4gpNrDID1ArNZqS3ITFwDnN7GMpBBAHbrIwZmPzMBj0G1RHFuLz3T67iVpD4A7Kv7KDYVyUUQuVtnQFQ1cozdqxVu9jX5tN+9/kFVHVudjX5tN+9/kFJ2yzse+Cd4jmrBoooqtfPEu8+/mh/aX+NVnVmc+/mh/aX+NVnSXqsI+48z9FmisVM8G5Ye5QtHJHkdVJbUPLO3j50LSqVG0xmeYChq67Pi00IxFK6A+AO30TkZ+FcxhbvWh0nvVbSUxvk9MDxB8D0qS4/wABNlCJZ5Y1zgBBqLEnwAxuaFCpUpaNeQc2w3la25lvD/2qT4JD9vd5ritriRJWmE0plYYZy5yQOgI6Y9MVrV8gHz89q74OB3DjKwykeegj7aaOjo09YaPIBe25mvD/ANpf6EJ+2MmuW94lcTDTLczsvioYID7+7Vcj0NervhssQzJG6DzZSB8/SvVvwiaQZSGRh5hDj58YpKIp24GYBvjAWrhV5JaqVt3MIbrpCnOP2gd65TCTK8zszySY1M2N8dNgAB81ScnALhRkwS/BCfszXLDbO7aFVmb9UA5267U5U29ESXtjxEc10R8buEjEcc7ogyMKE8fVlJqL4baLBIskeQ6NqDHffxz4EVJjg8+rT3MurxGhtvfttXqfgk6DLQyAeekkfHHShANJpMQJ8NfzUrxPnEXEYWWGQEbhoLho2z8MAj0JNL03Mluh3XiJPk14wHzivBNTM/JbNaGd2j0BC+PazgDO23WlAO6o6G1oRn0B7z/tLPBuaxDf/hRjcqFKhGmaRgCMf8xxk+6sc981DiEsTrGYxGGG7ZJyR5D0qFuYQArKcowypPX41ozVghbTLC3L21mjUCBqirO5U7UIIYI4ZomTQAupACpx4kZBBPxqsa7OEWPfTxxE6Q7Bc+WaZU760o3NOK2w106k78e4nw26laVr69XVj8mA5QYGPZXTgfPXjl7mjhtlNmIXchYaWlkwFCnfZAQTuPLO/Wu3ivZFHHGXW506d2aXAUL4nIqBt+C8KDaH4g7tnGqOJgn0tLDHrnFQ0Xn6bbGpTyMqPcOwD8mqY7Q+era7smhhLs5ZDuhAwpydzXN2b8429nDIk5YFmBGFJ20geFd192Ogrqt7gHbIEg2P+Neg/wAJqDHLnDoiUnvy7jqLeNnCnxBYBh191ORClSGHG3dQY5xBOwBLv8V77Tea4L3uBBrOgksWXT1HrTByf2h2lvZxxSs4dcg4QnxJ6itEXZTb3EQktbpmDdCygjbwONJBpI/4ZnN4bMLqmU4OD7OMZ1Z/Vx40aFWUqOH16Jtg8gNM66Eb9oUzzfdx39+s0Yfue6C6jhTqBbw6438qxwOGG2uYp3LBY2yfHw8qlZezWK1i769utI2GI0J9o+APym+C1wJwnhcjACe7TOwZovZ+Ps5xSJU6Va3FM0aTnOZEaNJ9Y+ib+LdqFk8MiK0hZkYD8mepBA3NUzboQoBqxOYOyqSOMyQOsgUZK4KsRjORlmBPzVxcicix38TyNKyaW0gKAfDPjUgQE7F9hZ03VqTyR1zuPKAVJ9n3PFtaWxjmLhtZOykjB91RXaLzZDdzWzwBmERJbWuAdwQN+o2rdxbkO2tJCLm/SNeqqELSlfMqNxv5AiungvJfDbslILyVnAzhk0nHmAyjI91KQqT9g6Y3YLz1mAcv+P1TBw3tctWUCVJIiBvgBl/wkb/VStetwyR2dr6+fUScMGbGfAErjFaeYOQBZSRtPP8A/TO2kyKh1KcEjKb5zjqKeeTOW7BrbMax3K6m/KSwgN16e0M4FIwuaq2xtm9PQL4PZtxc0we7dQXK3PfD7TVFGlyqHcySYYsw2+SpOMj0FQfabzTDfNB3Go92W1Fl09cY69ak+auA8NF46tcPA2lT3MVuxUbdQVXG9RPA+zqW7d2jbRbhiElkUhnHmI+vz4pghXW7LHMLpzntO/vbHzjXySjWadeJcq8PtX7qa6neQfKEUWQPecED3ZzXRwrkSzvNS211MrqMlZYvD/Ln4GnmC2fatvlz+9l7cro5JCoqa5q5TlsJFWQhlfOh16HHgfJvSoWpLvpVmVmh9MyEVbnY1+bTfvf5BVR1bnY1+bTfvf5BSdssnHvgneI5qwaKKKrXzxLvPv5of2l/jVZ1ZnPv5of2l/jVZ0l6rCPuPM/RFdPDL6SGVXiOHzjHgc+B9K56xiharmhwgqxeL8as7dReXHdCdEwArBnyf0F89/Hwqsbi8lvZ/wAKudj/ANVH4Ivh8fXx+qt/dDyHzV6xTlcNtZMoHNMnkOwKS5c4hHDcLJKupRnwzgnxx41Kc6vHdvE8d/HHGoOqJ5HjDE+OR1PoRS1WKSsq2rX1BVmCPMcCu8XVvAY2kuBdKrg9xCZJV26NvhMr13FTfOt4l7HF3N8sCqcvG7PEHBx1YDII32xjelasU5UHWYc4PJ1HcI4R/tMfLN9b2bl3voSukju4neTPrgDr7hmtVvzJHPxdLhVMMCxsrSSDR3h8DpO/oCagqxiiUjYtc4vcTJEdQUpz/wAwd/dwJb3DtDpPeCJ2C6vDUVI3ph5M5ghhtmWecLhjjvHJOD6tk4pKoolBsKZoij69a4LBstcddPfOU8tJJIx6VaU7D+h3/wD12/0mq8rXLao3ylVseYB+2idZU7i16ZrRMQZTNyNwiQ8NjaK5xsW0wRxNLnf2dUm2r02x51K8vzziUd8bwIcg/hRtQp8tl9vPupENspGCq48sDHzVr/o6Lr3afRH+1LvVFSwLy4lw1/lEjzlTHafw6Jb+3CooEiNrC7ZIOxOPGuHg9vFFPE5UAK4JO5wB9daEtEByEUHzCjPz1tpkrtpMcyiKRcTpCd+dObLaSyuIkkLO8ZVQEkOSem+nFV5wyMiBARghRkHrXZRRKqtbVts0taTr2qx4OcLRIFVpdwgGAjnfGPBaqjg6nEpII1SsRkEZBOQcGpCihK2s2W5cWk69qeeVOZbeC1VJZNLAnI0sep9AaVoOYQnGJ7mNS8TKFyVZcjAzjUBuMVH0USoCwpio55k5pkeKfeJ82QTxaY7qW1fqGERbHow0spHuI99QxvXH/wB6P/lD7NNLdFEqDMOYzRp4hp5hS/FOOFYnC8Tup3IwES3Kg58NZTA9+a7OzfiNvZ27rI5Qs+rSwJI2A/RBpcoolWusmOpGmTv2Bo28AF57Qr1bq/SS3BkVYwCSjBcjw9oDNZ5K4wsF8slxphUIwzoIGTjHQHyrNBWnK6qdNraH2c7RE9evp6KX7VOara5tEjglEjiVWwFboAd8kYr32dc8W1vb9xOxjIYkNpJU6v2QSPjSxccIjboNJ9P9ulRN3wt49/lL5j+I8KYgoo4dbOoG3LjBM9QM8k8cy2tlcXTXS8SSIsoBXuy/Ty3HzYrp5U7S4IFNvKXZIyRHOEIDL6x/KX66rGs08qu9jsdT6Ko8lo20AI8wJ4q1uJ8wxzOXt+MGBT/1bw7A/wBklQQPfmuFuLsvyuOj/DBq+oCq3opZVFuCsaIDtO9rCeJaprm/i/fyIoupbpEGQzx92A3jhcDPvxUJWaKmBC1reg2gzI3kByACKtzsa/Npv3v8gqo6tzsa/Npv3v8AIKTtll498E7xHNWDRRRVa+eJd59/ND+0v8arOrI7QpgtmSxwNaj581WwNJerwkf+vPefovVFFFC1UUUUUIRRRRQhYA3HvH206cb4PYWkcUkyPpkZULCRvZLAnJGemR4edJf/AL+au/m7jsl9AsJRI1VlbVqLE6dsYwBj40wuG6p1XuZkJA1mDC2c1cEa0cOPatnxpk/VJ6K/ofBunh7+204FFDbtdXxKRAeygOGby9cnwArXwnm2SCIxFEmT9EOcY9OhyPhUJzBdS30we4K92g9iFc6VPiST8o+uKFWGXR/8bjA/ENyPDqPemTmbhUEXDDdwxsrFUZQzs2NRGxGcdDUJaWiNGjtMgLgHSiSysNujKiHBrp4/zFJc2ZtBGiqVUa9RJ9kgjC4x4eddD82ObZYGiGFAGYpZIDt6oCfh0oUKbbpjCDJM9o285Xu15QeZC8MgbHg8csR+AdQf4Vt5T5cgu1cmYsUOCsexU5IIbUu528K0cJ5xlgDKsK6T+vPNI2fV3zt6ACo3lHi0li0zAI/fOWI3GMknY/HyoQ4XjmuGx0jae+YXu5sE754oZVmkD6BGiuX6/pMVCDHic4rsveWjBpE0gVm6LHFNKfjoQ4rhfipWVp7e3ihmdtRkMssgJ8fyZAXeu/iXNDT6TJDllGMx3E0IPn7KEg/HNBUz9r90Dz/dnnEeqLrlaRYDOpDxgFj7Lq4A6/k2UHby61ri5cfuPwiWSOCEgHVISDg9PZA8fLr6VH3t8XRkWLTqGNTXVzJ/kJUH41I/8Ss9qLa4iinTAG+pPk9NwSQR5jehMm7y6dvdMcY5LXwzhUVy2mC6jdj0DRyoD7mZcH4Zrk4pYtby9zLgORqGDsw81Pj9tdNjxwQMGhtIldRhWeeV8eGylR9tRnEZZbm4E9xIGdRhFRdKKPQZJPxNCtp9P0mv7vfEz/bottuV1jWGKfpBSAcehO1SnDmjmlCR2DOuQC34TJkDxJATSPcTUdZzKjhmQSAfosSAffipmfnWRo+7FtGieUc8kZx70UEfA0gi5FQ/dtJ/uyjhIlZ59sbSzizGxE5I0w69RbJ323YYHj0qLjvYQqBbV5XYDVrnKb+SqikmuUvEA2iziSRs/lDPM7ZPidW7e7NTXDebmgQLHawasYZ9bAk+edJP101S1lZlLKQ5x/qDfUOKmk5dtfwbvrlDZ7b6piceW7dc+WM0k8BxdM4DpEik6XlOlXUHYjI648K6bu9jlfvJbNJW8DJdXDYz5A5A+ArFjehJWd4InjI9mLU+FP7Zzq+ahOgyuwOzTJ21BjwlxPFebeSEXJiLC4wNu4f2ST0HeEY99MHCuBtJIFksERSdyL0swHnpHX3VARX35dnaCHumXAhBfAPmH2OT7q2JeQK4cWEJZTkEzy9R0ONJ+2hSqsquGkzHb1+T2jmuvnS0itZYlgjmfU2HUq4QL5iUrgn0ya1C8iZwsdjrJ2UfhUmSfcIz9tauZeYLm+j7qQxxRZBKxqSxK7j22O2+DsB0rp4NzCbVfycCPIdjJI7Zx6AL/HehRYysKIzglw/mjiQR9VMcU4fZWlsJryLu3PSJJ3csfAKTpyfPbA86SrOZ3BZ0CAk6VySQvhq9azOkk0xnuZO9kPydsKg8lXwrfQVdbUX0xNRxJPeSB4SoTjFoqYKrjJ658fdUVUvx25Bwg6jc1EVY3Zeit56MSs0V1WRi37zOfDHT6vGsXjRf9WGHnnp/vRKsz+9lg/Rc1FFFNTRVudjX5tN+9/kFVHVudjX5tN+9/kFJ2yxMe+Cd4jmrBoooqtfPEndq39Xt+2n2mqcs+ItH03Hken3ViipjZe8/Z9odZkH8R5BMkb5APmM1sooqtWnQoooooSRRRRQhFFFFCEUUUUIRRRRQhFFFFCEUUUUIWM15dAdiAR60UUkKFvw8TZDn3DYfNmtcXG5B1w3vGPsrNFWDULVpMbUYC4KZtLjWobGM+Fb6KKis14AcQEUUUUlBFFFFCEUUUUIRRRRQhYzUfxO+KEKuxbx8vDpRRTCuoNDnwVz3PBAqFtZJAycjrUPWaKm0yu61e54OZZQjO4yPLpWDRRUl1IooooQirc7Gvzab97/IKKKTtliY98E7xHNWDRRRVa+eL//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6" name="AutoShape 8" descr="data:image/jpeg;base64,/9j/4AAQSkZJRgABAQAAAQABAAD/2wCEAAkGBhQSERUUExQVFRUWGBoaGBgXGBscGxwaFxcYGBgeGxgfICYfGhkjHBcUIC8gJScpLC0sFR4xNTAqNSYrLCkBCQoKDgwOGg8PGiwkHyQwLCw0LCosLSksLCwsLCwsKSwtKiwqLCwsLCwvLCwsLCwsLCwsLCwsLCwsLCwsLCksKf/AABEIAJUBUQMBIgACEQEDEQH/xAAcAAACAgMBAQAAAAAAAAAAAAAABgUHAQMEAgj/xABOEAACAQMCAwUDBgoIAgkFAAABAgMABBESIQUGMQcTQVFhInGBMpGSobHhFBcjNEJScnPBwhU1YmOCorLRFjMlQ0RTg5PS8PEkRVR0o//EABsBAAIDAQEBAAAAAAAAAAAAAAABAgMFBAYH/8QAPREAAQMCBAIHBQUIAgMAAAAAAQACEQMEBRIhMZGxE0FRYXGBoRUiNFPBFDNS0fAGMkJicoKy4cLxIyRD/9oADAMBAAIRAxEAPwC0OeuNyWloZYtOoMo9oZGD12qtfxtX3919D76eu1b+r2/bT7TVMd+D8pQfUeyfq2+qpAL2eCWlCtbZqjA4yd/JOUXanfNnDQA+RXBPu3xWs9rN9/dfQ++lIIh6MV/aGR84/wBqy1my74DDzG4+qnAWx7Ps51pt4Jr/ABtX3nF9D76ye1q984voffS1BDE43Yxt5E7fAn/epmLs4vXUNHFqVhkEsq7e4nNGiqfbYfT+8Y1vjAXX+Nq+84voffWfxtX3nF9D76X+N8s3Fpp/CIygY4U5VgSPDKkjPoai6cBW07GxqNzMY0jtEFOqdrV7nfuiPRPvr2/are4yrQkeRTB+bP2UkVijKFP2ZafLbwToO1q9/uvoffWX7WbzwMfxj+/ekqvSNg9M+hoyhHsy0+W3gnL8bV95xfQ++j8bV95xfQ++k1yCdhgeWf41mSMr1/8An3GiAj2bafLbwTj+Nq+84voffR+Nq+84voffSZWY0yQB40ZQn7NtPlt4Jy/G1fecX0Pvo/G1fecX0PvpNZcHB6iiNckDOM+JoyhL2bafLbwTl+Nq+84voffR+Nq+84voffShcxhWIU5A6GtVGUIGG2hE9G3gnP8AG1fecX0PvrZ+Na9/Xg/8tqSaxRlCPZlp8tvBOr9rF6P0oT7kP8TXn8bV95xfQ++kys0ZQn7MtPlt4Jz/ABtX3nF9D76PxtX3nF9D76S6neGckXlxGJYodSN0OtBnG3QsDSgKupZWFITUYwDvgKX/ABtX3nF9D76PxtX3nF9D764fxbcQ/wDx/wD+kX/rrxL2eX69bZvgyH6gxogKgUsLPy+LfzUj+Nq+84voffR+Nq+84voffSleWEkTaZY3jbydSp+up3gfINxdxCWMxBSSBqfB29ADj40QFZUtcPpMzva0DtUinavfE4Hdk+kf316k7U+IL1EY98ZH8aWLqKS0neIlNa7NpIYb79RWmbiLsCNgD1wOvvPWiE22Fq+HMptLT1pp/G1fecX0Pvrfb9qF6x3aBf2k+zekWijKFacMtTtTbwT3P2p3anAkib1EW3+r+Fa07U79jhe7b3R/ftSSpHjvWcjHTfzoyhR9mWo/+Y4BOh7Vb4dTD9D79qw/avfD/uvodfrpKrJNGUKXsy1+W3gnL8bV95xfQ++sjtZvfOL/AMv76TKKeUJ+zLT5beCc/wAbV9/dfQ++n7s75lmvYZHm05V9I0jG2kH+NUdVudjX5tN+9/kFIgBZGM2VvStHPpsAMjUDvVg0UUVBeHSd2rf1e37afbVJVdvat/V7ftp9tUlU27L337O/CH+o8gs0BsdNqK22dx3bq+lX0nOlwSp94BGRUlvnZWH2fchd7publRpG8aEY1f2mHl5DxqZ54XiU0ix2a93EhDGQSorOw6ADVkIPI9fdSPxftKvLiFosxRqwwTGjBseQJY4HhsKUlgUDGB81RgrzXs66uK3TVy0RsP3gB5EL6Dt7Rry0MV9Cqsww6hlIJHR1Kk6T4+YNU5zTyjLYzaGOqNs93Idgw8m8nHl49RUZwniL20qywnS6+IHUeII8QfKmLjHaBdXcLxSxQFGGMiNyQfAg69mHnRqE6FhdWNbNSILDuNo8JJ5qxrLlK0ayQvbxZMQLEKA2dOThxuD61W0HO9uP+Xw217sbflMu5A82I6/PW6LtOvI4Vh0w4VNGWRtWMY/Xxn4UnRR4GKQanZYbWzu+0klp1HvH6FXpNyhY3FusptkTKa8R+wemcZXGarWDne3H/L4Za92NvymXcgebEdfnroh7T7wRCFVgwF0D2GJxjH6/X4UnQwhfZJ8d9v4UAIssNrBzm3JJb1DMfoVd9/ydZ3Np3gt0iZo9amMBSp05HTAb4iq/5A4bLMrkWaXC5wGlkKRqR1231fAV0/jKuEhEQMBATSCI2JxjG/tjBx6GoblbnO4sV0RsGjJJKsuQCepHQj56I0VNC0vmU6jJkHaXH0jWf0U1XqtE5R04DEf1JMlx79wfqpo4XyxZ3durPBaktkFrY+zkHHsuAD8KWuYLe7jia7ktOGsMBncwkvvjGfbOo1B2XapeRggCAj9Ed1gKPJQrDb35pQVyNtrm4pzQOo3Id/s+q3ckcOjk4pJBKiyJH3oGsZ1YIwWzsSPOmTnqKx4f3cv4DHK75RV2WMY3JZQCCd/I/Cq74PzJLb3T3SaDJIWyGB0+31wAc/XXTzTzTPflEm7oCMkr3YIBJHiWY/wqUarvq2N3UrscScsQYdHbOy88f5kS5iCJaW9uwYHXEoyQPDoKhKzIhBwRg17g076s9DjHn4U9lv0qLKLYZMeJPNNvJHBJJEZ1sEuAThZJZNCDHUaf0veBUpckxuVdeARkdUbdh6HfOfhS1wDny6s00RsrJ4K65Az1wQQfrqa4LeXPEHkaKz4aXGC7PCcknxOX3NQIO6wb2jcCq6q+MnbmPrLgB5J2teUrO7tlZoLcFh8u3Ps581YAZHvqkZ00ySJ+o7LnzCsQPjVlPzfe2ztbs9uZFwSO62UEbBQrqMfXStBw0AuXw5dy5JUbFjk4G+B8aAYVeGOr0XOc90tOwmeaXKvbs2/q6H/F/qNU/wAWtIlXIwG8gevw8KkuDdo91awrDGISq5xrRidznwYVI6rtxS3qX1uG0hrM66dRUPzYoPELrOD+UP2Cuzlfit4s6LbPKTkewCSpGRnUvTT6+Fdr9osxYsbeyLHckwbk+p1716btPvdJCGGL93EB/qJH1UaoZTuBQFI0WnSNXCOStXm+CFrKX8J06AhOT4NjbSfA58qVOy3l+3uOHq81vFI5dhqdFY4B26iq14rxme6INxM8uOgY+yD5hBhQfXFTXAO0C4s4e5iWIrkn21Ynf3MKRbos0YPdUrYsY7UkGAYCk+GcnRXXF7uE4jhhOdEYC5BxsNthUvzqbThaxJFYxStJnDSgso0+ZOSTv0yKr88em/CnulfRM5ySmw8sYJO3oc1PP2n3TpolS3mHj3sWc+8BgPqohXvsL0lhLpaAJbmI9ete+D84RvKiTcPsmDsq/kotLDUQNsls+7amfnvkG1S1luIV7l411YBOlseGknYn0xvUbyrf31wrSWltw6PSdJYRFWzjO2H9aVOa+O3c8jw3Uxbu2w0aYVAR6D5XxJojVQ6Kq+6Dbc5Mu4zzPlqnTliXg5t1x3IlKjJugT7ePHOFxn9UitsXAp39qKDg1wn93GQSPfkgH4mk/wD45kKqHtrKTSAAZIMnA26hhW617Rp4Qe4gs4dXUxwkE46Z9vf40spRUsLuS5skn8TpHkZBCh+Y7GSK5cSwiAtuIxuAP7Jycj3VG108T4nLcy97PIZHxjJwAB5BQAAK5qsC9FbCo2mBU37iTz1WaKxXuIDPtHAoXQV5q3Oxr82m/e/yCqjNW52Nfm0373+QUnbLEx74J3iOasGiiiq188Sd2rf1e37afbVJVd3asP8Ao9v20+2qTaMjrU2r3v7PfCf3HkFiiiipL0Kn+R+BxXd2sUzFVwTgHBYj9EH/ANmnrmnhttZ6FjjtolI3aW0luM4/tjYH3kmqnViCCCQRuCOu1T1jzXfhcR3ExA821f6s1BwWLf2VetUD2VIaP4SYHGD6hN3DL/hsiFZ0hlJ+S1vZTxn16KTn1BFRfKk1jFPcd5FNJCHxHIyOUC7ZV02w2fEjw8Kg7jnW/OVa5mHpkKfnABrg4Zx64ty3czSJrOWwxOo+ZBzk+tINKoZhtfK4Fxg9Wcx/gI4KzLaGO8dhayWLr1Eb2TAgerFt/eAKSOcOFG2uCsqxKzqCqQgqg8MruT4dDWh+eb4jH4VIPdpH1gZqFldpHLOzO56szFmPxOTUgFOzsLihUlzhl7JJPGG8l7tIg0iKzaQzAFvIE4J+FW1x/lyCxsjJBaC7kGkZlBk6/pEfqjrhcCqgHvFSdhzPdQDTFPKqjouolR7lOQKCJXViFpWuMppPiNxqAfMaqf4Hxx5ZkRuHWjhmAYJakEA7E6snGPUeFSvajyraW1uJ4gIpC6gIDs+euFzsQN9qVjzzftt+FSb+qr9eBioa9aR21ys8jeDu5f5mJNIDVcgsbjpmva4MA3Ac508YV78w/wBXN+QNx+TU9yNXtdNvZ3PngeVV3y7xSSSdIn4XalGIBC2zBlBPUsxPQb7il265tu3CqbqXSuCNLFDsNt1wfrrf/wAd32MfhUn+X7cZohctvhFei1w90z/M4RwCdOfeULSIwMmi3MkqxsBjSVbqQp2BHmNqk+N8s2tnbgxxRZyB3k0EtzgeZVNx79hVP3l08z65XeRv1nYsfhk7D0FS/BeP3upYreeXLbKmvb3ANsKC3RTdhl2KTQ6ttvJIHHXbvBTVwvjFiW0z/gkq4IxFYTI4PoQDt8PGtNny3Y3HExFF3iw92XMbq6HUDsoLgNpxv/Gufi9zxq3iMs8kiRjGW1RbZOB8nfrSe3EZGl753d5P1mdidumDnIx6UgCnb2lV+Z1KrpBHuvzCfANA9ZVj89abFo0tuHW7qwyZZITIP2dsb+81Ldm07P3jtZpbEge3GjIr9eiHI28wfGq4Tnq+AwLmQD1IP1sCT89c6c23Yk7z8JmL4xu5Ix6KfZHwFOFB2E3DqBpOIJP8WZ3LbmnOfl+K749cJMx0qiMFBwWOkbZ64HpvXfzXaW1oyokdtCunJaWylnJ/8QeyOnQkmqvuOISSSmZ5GMpx7ed9umCOnwqUg52vUGBcy49Tq+ts0FpKkcKuYYBU0AjLJA5H1CcOH3nDJoykyRSNnZraznjOPXSCc/V6V55A5Ns7gzSNmVUlKxq2Vwo6F12JJ9dtulKE/O164wbqXB/VIU/OoBrs5B5fluppO6uHgZQGLrqJOT44YfbSAICKlnWo0XudVLBp1lwHBoie5SHHuMSQ3MkScMtURGwuu2Llh4NqBAIPpW3g3BkvruJbi2W0XQx0ojRiYgj5OroB6b+te+dOIX/DniQ30kneBiDoVcacdc5J60tnjgldZJ3leRPkszswU+ajOF+AojrSt6VSpRDqUbEZmudPAgJ+5qsLazKKkdtCunJaWzlnz/4g9ke4kmuLht9wyVGSdIpW8GtrOeM49dIJz7qg/wDjuVR7NzN8+f8AVmtZ5h4hKMi6kVT09oA496qKjHWqW2FwGw9xntzEH/En1Uz2b8Itpbq8XuxLEmnujMm+CW/RYbHw6DpXNzfxeCxu3ggsbUnAZnmUuPaHRUyAo9xx6UuW1zc2Wp4pSuv5TKcknrvq8dzUZfXrzSGWVy8hABZjvgdKsAXczD6tS46Rz5ZA0zHcAdkBW52UXXex3MmhEDTA6I10ovsLsoqC4DyvBecUv+/OrRJtGCRnPiSN8e6kzhnMdxbqVhmaMMckLjr8RXJ+Gyd6Ztb96xyXDENk+ORRCrOE1hXqVKb8ocIB1kfrxVk8zLbW0xjC2kCAD/mWEspP/i/JI92a1xz8KngIlRS4z+UtrSeMDyOAp+vIpQj55vlGBcyY9SGPzsCa13XOF5KCr3Uuk7HB07ePyQKhlKg3C7kAAv1HWHkf8J9VEJjU2c6QTg43I8DjwzXmthtsLkZ05wCa11avRs/d1MrNAPpRRQpoq3Oxr82m/e/yCqjq3Oxr82m/e/yCk7ZYmPfBO8RzVg0UUVWvniTu1b+r2/bT7apKrt7Vv6vb9tPtqkqm3Ze+/Z74Q/1HkFmiitjyKRgJg+eT9lSW+StdenTGNwfdXmgGhNYrINZkkLHJOTWKELs4Zb9/PHG74DsFLE9AT61dM3LlrY2zvHHCjIue9lQyY8y2PaI8cDA91UVTJw7tFvYVCiXWoGAJFDf5vlfXUSFiYpZXFzl6F0AbtmJ/XemmLmFzhv6RtmB/RFk+n59OcfGurj/EOETQt3jRrLp2eOKRW1AeHsZIz4HNKbdpVwesNoT5mHf/AFVycT57up4miJiRHGGEcSrkeWTkj4VENKzm4XcBzSAWx1hzRybqnnshRJLWQtEgIkI6ZzsPPce6oznPmNbK9MVva2yuVDtK6amOrwAyuOnn8KXeU+Z7q2jaO3MeCdR1jJzjHn6Vp47DPdzmeVoy5UL7IKjA6bffRpOql7Pf9sc+qfcPee7cKweQOZWvjLHcRQHQAQVQYIbIwRlh4Updq/BYra5hMKBBKralXZcqRuB4dahuA8xT2Dv3QUMwAYMM9Nxjf1rxzLx64vHR7gAGMELpQqPaxnPzVICCr2YfVo3oqUdKZ6p7uzxUTTjyBzNIk0NsEi0NJuxTL75OzZpOFbYrx1KsrEFDlSOoPpTIlbV1QbcUzTcP++oq9O0Di7WtjJMgRmUrgSLqXdgNxkedV7wC5PF7mOK57pEjBfTCmhn8NJbJOn3Vzx9ql6F0sYn2wS8ec+/BAqJ4xzfcXBjLMkfdtqXuV7sg4x1BJ+uowV5u0wq4oNcwtEnZ4dt5Kx+dp04XbK9raQ6mYKXZMhR5sRuc9Bk0mQdpt3qGpYHGfk90N/QYOa823affKuC6SD+8QH7MZrK9pt0DlY7VT5rDg/Pqog9itoYbWpgitSFQ9uY/UKyeIcqWt1b65YEidk1FlAVkOnO5AGcetLvZlylbSW/fyKkzl3Uat1ARsDC9MnAOTnrSHxnnC7ugVmnbQeqIAin0OkAsPQk1q4HzHcWZP4PIUB6rgFT71ORn16040UaeFXooOZ0kT1SY8J/Wycebuf7i3u5LeKCCNI8YLx5Lgj5Q3A0/Dw61Odm/HjdPIzW0UbADM0SFQ2/Q9cke/wCFKEvapdsPaW3b1aIk/wCrFcydpV8JA/ergdIwihPmG5+elBUThdY0OiFIB34s55RzTH2t2glvbCMtpDllLeQLIKZrvl62sLWSWG1SWSNCw1DUzH9ogkfCqi5k5kmvnjacrmMELpXHysZzuc9BUlwrtAvogESUyADZXUP9fyvrpkaIOFXf2djA4CJlswDr2hbE7ULs4OLcD9VYhj6yT9dWPyxo4haLJcW0asSRsunOP0lPyhn31X8naHefKMFtn9YwHPz6q4uI9ol9MNPf92pGCIlVP827D4GlClWw6rVYG0aYYfxB08gvHG1S04myKBcRxsCEc6vlD5Ddc4z9lSXM3NZlt2j/AKNjg1bCQqcr6r+TXf40q8Mv3t5VmjPtq2oE75PjnPWp3jXaJd3ULQuY1RxhtKb495JxTjVd9S0qzTzNzlu7sxaeA0KWVG1ZrAGKKktsbL1HGWOAMk1givay4xp2Pn/76V4oS1XrvDjT4ZzivOKK9LvtufIChGy84or3o8MjHXxx/wDNa6EArNW52Nfm0373+QVUdW52Nfm0373+QUnbLFx74J3iOasGiiiq188Sd2rf1e37afbVJVdvat/V7ftp9tUlU27L337O/CH+o8guiwsmmlSJManYKM7DJ8/SnLj3JVpw+NGu5p5Hc4VYFUZI67ttgeZI91JEUpUhlJBByCNiCPI0zP2i3LxiOZbe4A/76IN7uhAz60GV23tO6c5poO93rGxPmQfouX+j7OfCWpuROzKqJMI9JycHLKdgBk9PDpU1x3kq14fEjXc0zu5wqwIo3HXdzjA89vdUBec2SvGUSO3gBIJMEIRsqcj2skg5HUV2v2h3LxiOZYLhR/30QbfwOxAz60oK5alK+MZCQ3rBIzHwMfrt7O3l3luwvnaKGS7ikClh3ojYEDr8nyyNtqzw7s9H9ItZzSHAj7xWjwMgnA2OcHrtUfBz/cRBhBHawFhgtFAA3zliD8RXFwrmu4guWudXeTONJaXfb0AIx7hRBSNLEJfkdAjQOIJntkBS3H+AWFlOYZZbqRtiFiRAVU9NTuQCfcKkrvs6gey/C7WaTGgvplC7gZyMrjB29aTOOcXku5zPLp1kBfZGBgdNiTUtb8+3KWv4Koi7vSUyVJbDZzvqxnfypwUOoX4pMc15zzqDERwS7HKCM46++vWseAwfPNWt2VcOtPwYFQj3Azq1YLjywD0HqK8Xd7drIcji/U4CRWzIN/DSCMe+kXR1KLsXIqmkGajtMcBB0VXfhb/rt9I07W/Ic72QufwnCmPvNODnGM41ZqS574islkzSWE8bgAJNIsSkNt1w2rB8sYpj4Xn+hFz1/BT/AKTSmVyXeKVDSY+m3Kc0HZw4/wDSpC3uTkOp38665eJyONOeu2AOtR9qPYFTnKl9HBdwyy7orb+OMggHHjg4PwqZXonEdH0mWSBMeWy7+G9nF9MAwi7tSMgyMF/y7sPiK6T2YXOcd7a58u9Ofm01ZXMMf9IWUkdpcIGcbMrbbHdSRuM9DtVXp2UXw27qMD9bvEx9ufqqMleetsUrVy7pKjacdRH5kKL41yvcWsiRyp7UnyNJDa8YzpA38RtipSy7Mr6QZMaxj+8cD6hkj4ipbgMKcKvYfwyWJtaMqlGL90cjqMeyD0yKbeeeEvxG0CWk8Z9oMQH9mRfIsM++iSncYvXpuaxpbB/jgxwnTj6JBXsyuCcCa0J8hKc/Nprn4l2b30ILGLvFG5MbBv8ALsx+Ar1F2W32dPcKo8y8ePqJP1VaFjxKLh9pGl3cx6kXclskkb4UfKby6Zokp3OJ1bfKadRlQnqA/IlU1wDl6W8lMUWnUASdRwNtvI71My9l98HVAitkZ1K3sj3k4+YZqX7PuIrPxi5mRdMcisVB28VGceGcZ+NTHbLfOlpEI5GTVKA2liMrpOxx1FPWUq+K3IuG0mADMBuJgnglG97MLuNC2YWxgaVc6sk4A3UDPxryOzO7AzIYIvSSUD7MioblbhEE1ykc8ghjOfa2ByOg1HYEnxNWbxXkG1ii7y3sheSkjZpyuR55JwfdSJIV13fV7RwpveCT2M+peAk6HsyuH2Sa1c+Sykn/AE0cQ4NPYRjv4SFzjvEKspJ8znIPvpn4Jwx4pkkl4fa2iqf+Y0+4zt7O+599TPakw/ouf/D/AKhSmd1wPxWt0rabocD4c2uI4pP4fwCeeJZY+50sNtcoU/EAGuP8Vt25JU2/uEmcZ+FdfJ3ZeJ445rlwI2AZUQjUQcEam/R9w39RTvxCCa1i7nhtpEP7bOqoPXTnU7e/HxpbKVxiTqFQsoPBPeIA8y7XyCqjmPkuexjWScx6WbSNLZOfdgVu4Z2eXs4DCHQp6GQhf8p9r6qlZOEXdtcx33Ej3qI41NrVtOrYaYxsADjYCrC4zKt/ZSpaXCa3XCsr/Ucbrnp0zvUpKtrYtcUmNjK6d3CSB3aHcfoJU4Byr+CfKhs5pvOW66fsx9yQPrPrXFzRyzxWcbxwd317u20DpuCWYB28Oh+FQa9ld+p0iBf2g8ePfuc/VVkcpWv9G2mm8uIl9okAuNKD9UE4z7h50lz3NUUSLhtRtR5jTU8PeMeip6w4NJLOtuF0ysdOHyuDjO+dxU/e9mN8mnCLJk4wjZx6nIAA+NSX9PxXfH7eWAfk19guRjWQrb4PhvgE+VOnabcsnDZ2R2VvZ3ViD8sZ3G9SkrouMXuW1KTWtAzAaHXUmO5V+nZVdk41wKf1Wk9r5gD9tcnFezi9t0LlFdVGSY2zgD02PzClSFAMEbHY58c+efOvpOzfNuhJzmMZz+zSMhXX97d2ORznNcHdWWPqvnBG8Rj7axUjy/wJ7y4aGMqGLOcsSAACc9AameZuz2WygM0ksTKCAQC2rJOBgEb/AD1KVr/bqDS1r3AOd1JWq3Oxr82m/e/yCqiq3exr82m/e/yCh2y4se+Cd4jmrBoooqtfPEndq39Xt+2n21SVXr2k23eWJXOPbX6s1VUfBIx1yfef9qkDC9vgNdtO1g/iPIKAopkPCY8Y049QTn569w2CKMaQceJAz9lPMts3bY0CWKKbDEv6o+YU8cL5Ptlte/eL8IfRr0jods6QB1+OaWZclxitO3aC5p100VN0U62PHEl3PD7NQSRo0NrGNsFsjB/w1P8ALXI9vctJLNCI1DYWBSw0+rNsxz4Db408yi/Fm0m56rCB5H6/6VV1inviPEYo7mWCOwtY1iOMzqzuw8CBqXY+eTTPwflK0vbfXJarC2SAYyyg/wBpR0I9+aMyi/GGU2Co9hDT16H0lU8DXSOKzDYTSj3O3+9WB2ectW0k15HIiTiGQKrEZGN/r/2qM4zd29teTQQcPikMZGppXZs5GfZToo3olBxSjVqmk1hcRr1Rr4kQkqZy5y5LH+0SftrZ+Fvp06209NOo4x7s4q3LPlWzvrISm2WB2Vj+TyCpGR6Aj0IqorC0eaQRxrqdmKgDxOcePSmDKutL6hcFzMuUt3BiOI0WLe3Bzuqgef8AAeJr0VTPym9+kf8AqpzuezEwRh7icgk40QQSTH/LjHvIxRw/s5S4JWKeZWAzia0kjB/xE4+HWlmEo9qWupD9B2NMcYSRIBnY59cYoeQsMEkjyJp65P5fe14usE4Ut3bMMbqwx1GR/DNeu2eMLcWwUBQUfOBjO460A6qDsSpG5ZRDcwcJzT49yQFQDoAPdXoUU18oGLu2/wCjpLyXVsQW0Y8m2KqfgaZ0WhcVRRpl2We4QOZASs0zEYLEj1JrWsYHQAfCrSWG6PyeB2ij+13ZP16ameAcI71it3wq2hGMh1ERBPlgbg+vpUcyx3YvTptzZB5OZPAGVStN/I3IEd+kjtIU0MFAVQfDOck1OdpvJtvb2xuYE7tlZQVBOkhjjofkkeld3Yz+bzfvB/pFMnRQusUFaydXoSCCBqBpr5hKHPnJq8P7orI0neEjdQMY9c0ro5HQke6rJ7b+lr+032VO8icuW0lhC728LsQcsyKSfaPUkUp0VdDFTTshVrjNJjq7/wAlSzqCcnc+Z3NBQeQqy+bJ+HcPuCgsu+mdQ+ksFiUE42G4HQ/on31jljmq0uZ0gk4bbR69lZVRt8Z3BQbeuacrsbiRdS6WnRcWxM+6Pqq1KA+ArHdDyHzVevGuQrBlMjQ6AgLHuvZyAMkYG32e+q9XniyTaDhcTJ4NMwLH4FX/ANVGZRoYu25+5pOcevbTzlJndDyHzV6Iq7OWLay4hb97+BQx7lWXQmxHkwAJHzUgdpXLMVlPF3OQkoPskk6SuOhO5Bz405lTt8WpVK32dzC123V9Erd+36x+c1qEQ64H1U+8AMfcJ3PCHuJMe1JIToJ8wSpHwGKllt7vw4JZgeoiJ+fIqOZFTEWU3lvRgR2uYPqqtrHdjyHzVenBeX4poz+FcNggcHGFEZyMdQV3Huqvu07lmGylhMAKrLqyhJIBHiCd8b9KYdKjQxmjWrdC5sHyI4gpNrDID1ArNZqS3ITFwDnN7GMpBBAHbrIwZmPzMBj0G1RHFuLz3T67iVpD4A7Kv7KDYVyUUQuVtnQFQ1cozdqxVu9jX5tN+9/kFVHVudjX5tN+9/kFJ2yzse+Cd4jmrBoooqtfPEu8+/mh/aX+NVnVmc+/mh/aX+NVnSXqsI+48z9FmisVM8G5Ye5QtHJHkdVJbUPLO3j50LSqVG0xmeYChq67Pi00IxFK6A+AO30TkZ+FcxhbvWh0nvVbSUxvk9MDxB8D0qS4/wABNlCJZ5Y1zgBBqLEnwAxuaFCpUpaNeQc2w3la25lvD/2qT4JD9vd5ritriRJWmE0plYYZy5yQOgI6Y9MVrV8gHz89q74OB3DjKwykeegj7aaOjo09YaPIBe25mvD/ANpf6EJ+2MmuW94lcTDTLczsvioYID7+7Vcj0NervhssQzJG6DzZSB8/SvVvwiaQZSGRh5hDj58YpKIp24GYBvjAWrhV5JaqVt3MIbrpCnOP2gd65TCTK8zszySY1M2N8dNgAB81ScnALhRkwS/BCfszXLDbO7aFVmb9UA5267U5U29ESXtjxEc10R8buEjEcc7ogyMKE8fVlJqL4baLBIskeQ6NqDHffxz4EVJjg8+rT3MurxGhtvfttXqfgk6DLQyAeekkfHHShANJpMQJ8NfzUrxPnEXEYWWGQEbhoLho2z8MAj0JNL03Mluh3XiJPk14wHzivBNTM/JbNaGd2j0BC+PazgDO23WlAO6o6G1oRn0B7z/tLPBuaxDf/hRjcqFKhGmaRgCMf8xxk+6sc981DiEsTrGYxGGG7ZJyR5D0qFuYQArKcowypPX41ozVghbTLC3L21mjUCBqirO5U7UIIYI4ZomTQAupACpx4kZBBPxqsa7OEWPfTxxE6Q7Bc+WaZU760o3NOK2w106k78e4nw26laVr69XVj8mA5QYGPZXTgfPXjl7mjhtlNmIXchYaWlkwFCnfZAQTuPLO/Wu3ivZFHHGXW506d2aXAUL4nIqBt+C8KDaH4g7tnGqOJgn0tLDHrnFQ0Xn6bbGpTyMqPcOwD8mqY7Q+era7smhhLs5ZDuhAwpydzXN2b8429nDIk5YFmBGFJ20geFd192Ogrqt7gHbIEg2P+Neg/wAJqDHLnDoiUnvy7jqLeNnCnxBYBh191ORClSGHG3dQY5xBOwBLv8V77Tea4L3uBBrOgksWXT1HrTByf2h2lvZxxSs4dcg4QnxJ6itEXZTb3EQktbpmDdCygjbwONJBpI/4ZnN4bMLqmU4OD7OMZ1Z/Vx40aFWUqOH16Jtg8gNM66Eb9oUzzfdx39+s0Yfue6C6jhTqBbw6438qxwOGG2uYp3LBY2yfHw8qlZezWK1i769utI2GI0J9o+APym+C1wJwnhcjACe7TOwZovZ+Ps5xSJU6Va3FM0aTnOZEaNJ9Y+ib+LdqFk8MiK0hZkYD8mepBA3NUzboQoBqxOYOyqSOMyQOsgUZK4KsRjORlmBPzVxcicix38TyNKyaW0gKAfDPjUgQE7F9hZ03VqTyR1zuPKAVJ9n3PFtaWxjmLhtZOykjB91RXaLzZDdzWzwBmERJbWuAdwQN+o2rdxbkO2tJCLm/SNeqqELSlfMqNxv5AiungvJfDbslILyVnAzhk0nHmAyjI91KQqT9g6Y3YLz1mAcv+P1TBw3tctWUCVJIiBvgBl/wkb/VStetwyR2dr6+fUScMGbGfAErjFaeYOQBZSRtPP8A/TO2kyKh1KcEjKb5zjqKeeTOW7BrbMax3K6m/KSwgN16e0M4FIwuaq2xtm9PQL4PZtxc0we7dQXK3PfD7TVFGlyqHcySYYsw2+SpOMj0FQfabzTDfNB3Go92W1Fl09cY69ak+auA8NF46tcPA2lT3MVuxUbdQVXG9RPA+zqW7d2jbRbhiElkUhnHmI+vz4pghXW7LHMLpzntO/vbHzjXySjWadeJcq8PtX7qa6neQfKEUWQPecED3ZzXRwrkSzvNS211MrqMlZYvD/Ln4GnmC2fatvlz+9l7cro5JCoqa5q5TlsJFWQhlfOh16HHgfJvSoWpLvpVmVmh9MyEVbnY1+bTfvf5BVR1bnY1+bTfvf5BSdssnHvgneI5qwaKKKrXzxLvPv5of2l/jVZ1ZnPv5of2l/jVZ0l6rCPuPM/RFdPDL6SGVXiOHzjHgc+B9K56xiharmhwgqxeL8as7dReXHdCdEwArBnyf0F89/Hwqsbi8lvZ/wAKudj/ANVH4Ivh8fXx+qt/dDyHzV6xTlcNtZMoHNMnkOwKS5c4hHDcLJKupRnwzgnxx41Kc6vHdvE8d/HHGoOqJ5HjDE+OR1PoRS1WKSsq2rX1BVmCPMcCu8XVvAY2kuBdKrg9xCZJV26NvhMr13FTfOt4l7HF3N8sCqcvG7PEHBx1YDII32xjelasU5UHWYc4PJ1HcI4R/tMfLN9b2bl3voSukju4neTPrgDr7hmtVvzJHPxdLhVMMCxsrSSDR3h8DpO/oCagqxiiUjYtc4vcTJEdQUpz/wAwd/dwJb3DtDpPeCJ2C6vDUVI3ph5M5ghhtmWecLhjjvHJOD6tk4pKoolBsKZoij69a4LBstcddPfOU8tJJIx6VaU7D+h3/wD12/0mq8rXLao3ylVseYB+2idZU7i16ZrRMQZTNyNwiQ8NjaK5xsW0wRxNLnf2dUm2r02x51K8vzziUd8bwIcg/hRtQp8tl9vPupENspGCq48sDHzVr/o6Lr3afRH+1LvVFSwLy4lw1/lEjzlTHafw6Jb+3CooEiNrC7ZIOxOPGuHg9vFFPE5UAK4JO5wB9daEtEByEUHzCjPz1tpkrtpMcyiKRcTpCd+dObLaSyuIkkLO8ZVQEkOSem+nFV5wyMiBARghRkHrXZRRKqtbVts0taTr2qx4OcLRIFVpdwgGAjnfGPBaqjg6nEpII1SsRkEZBOQcGpCihK2s2W5cWk69qeeVOZbeC1VJZNLAnI0sep9AaVoOYQnGJ7mNS8TKFyVZcjAzjUBuMVH0USoCwpio55k5pkeKfeJ82QTxaY7qW1fqGERbHow0spHuI99QxvXH/wB6P/lD7NNLdFEqDMOYzRp4hp5hS/FOOFYnC8Tup3IwES3Kg58NZTA9+a7OzfiNvZ27rI5Qs+rSwJI2A/RBpcoolWusmOpGmTv2Bo28AF57Qr1bq/SS3BkVYwCSjBcjw9oDNZ5K4wsF8slxphUIwzoIGTjHQHyrNBWnK6qdNraH2c7RE9evp6KX7VOara5tEjglEjiVWwFboAd8kYr32dc8W1vb9xOxjIYkNpJU6v2QSPjSxccIjboNJ9P9ulRN3wt49/lL5j+I8KYgoo4dbOoG3LjBM9QM8k8cy2tlcXTXS8SSIsoBXuy/Ty3HzYrp5U7S4IFNvKXZIyRHOEIDL6x/KX66rGs08qu9jsdT6Ko8lo20AI8wJ4q1uJ8wxzOXt+MGBT/1bw7A/wBklQQPfmuFuLsvyuOj/DBq+oCq3opZVFuCsaIDtO9rCeJaprm/i/fyIoupbpEGQzx92A3jhcDPvxUJWaKmBC1reg2gzI3kByACKtzsa/Npv3v8gqo6tzsa/Npv3v8AIKTtll498E7xHNWDRRRVa+eJd59/ND+0v8arOrI7QpgtmSxwNaj581WwNJerwkf+vPefovVFFFC1UUUUUIRRRRQhYA3HvH206cb4PYWkcUkyPpkZULCRvZLAnJGemR4edJf/AL+au/m7jsl9AsJRI1VlbVqLE6dsYwBj40wuG6p1XuZkJA1mDC2c1cEa0cOPatnxpk/VJ6K/ofBunh7+204FFDbtdXxKRAeygOGby9cnwArXwnm2SCIxFEmT9EOcY9OhyPhUJzBdS30we4K92g9iFc6VPiST8o+uKFWGXR/8bjA/ENyPDqPemTmbhUEXDDdwxsrFUZQzs2NRGxGcdDUJaWiNGjtMgLgHSiSysNujKiHBrp4/zFJc2ZtBGiqVUa9RJ9kgjC4x4eddD82ObZYGiGFAGYpZIDt6oCfh0oUKbbpjCDJM9o285Xu15QeZC8MgbHg8csR+AdQf4Vt5T5cgu1cmYsUOCsexU5IIbUu528K0cJ5xlgDKsK6T+vPNI2fV3zt6ACo3lHi0li0zAI/fOWI3GMknY/HyoQ4XjmuGx0jae+YXu5sE754oZVmkD6BGiuX6/pMVCDHic4rsveWjBpE0gVm6LHFNKfjoQ4rhfipWVp7e3ihmdtRkMssgJ8fyZAXeu/iXNDT6TJDllGMx3E0IPn7KEg/HNBUz9r90Dz/dnnEeqLrlaRYDOpDxgFj7Lq4A6/k2UHby61ri5cfuPwiWSOCEgHVISDg9PZA8fLr6VH3t8XRkWLTqGNTXVzJ/kJUH41I/8Ss9qLa4iinTAG+pPk9NwSQR5jehMm7y6dvdMcY5LXwzhUVy2mC6jdj0DRyoD7mZcH4Zrk4pYtby9zLgORqGDsw81Pj9tdNjxwQMGhtIldRhWeeV8eGylR9tRnEZZbm4E9xIGdRhFRdKKPQZJPxNCtp9P0mv7vfEz/bottuV1jWGKfpBSAcehO1SnDmjmlCR2DOuQC34TJkDxJATSPcTUdZzKjhmQSAfosSAffipmfnWRo+7FtGieUc8kZx70UEfA0gi5FQ/dtJ/uyjhIlZ59sbSzizGxE5I0w69RbJ323YYHj0qLjvYQqBbV5XYDVrnKb+SqikmuUvEA2iziSRs/lDPM7ZPidW7e7NTXDebmgQLHawasYZ9bAk+edJP101S1lZlLKQ5x/qDfUOKmk5dtfwbvrlDZ7b6piceW7dc+WM0k8BxdM4DpEik6XlOlXUHYjI648K6bu9jlfvJbNJW8DJdXDYz5A5A+ArFjehJWd4InjI9mLU+FP7Zzq+ahOgyuwOzTJ21BjwlxPFebeSEXJiLC4wNu4f2ST0HeEY99MHCuBtJIFksERSdyL0swHnpHX3VARX35dnaCHumXAhBfAPmH2OT7q2JeQK4cWEJZTkEzy9R0ONJ+2hSqsquGkzHb1+T2jmuvnS0itZYlgjmfU2HUq4QL5iUrgn0ya1C8iZwsdjrJ2UfhUmSfcIz9tauZeYLm+j7qQxxRZBKxqSxK7j22O2+DsB0rp4NzCbVfycCPIdjJI7Zx6AL/HehRYysKIzglw/mjiQR9VMcU4fZWlsJryLu3PSJJ3csfAKTpyfPbA86SrOZ3BZ0CAk6VySQvhq9azOkk0xnuZO9kPydsKg8lXwrfQVdbUX0xNRxJPeSB4SoTjFoqYKrjJ658fdUVUvx25Bwg6jc1EVY3Zeit56MSs0V1WRi37zOfDHT6vGsXjRf9WGHnnp/vRKsz+9lg/Rc1FFFNTRVudjX5tN+9/kFVHVudjX5tN+9/kFJ2yxMe+Cd4jmrBoooqtfPEndq39Xt+2n2mqcs+ItH03Hken3ViipjZe8/Z9odZkH8R5BMkb5APmM1sooqtWnQoooooSRRRRQhFFFFCEUUUUIRRRRQhFFFFCEUUUUIWM15dAdiAR60UUkKFvw8TZDn3DYfNmtcXG5B1w3vGPsrNFWDULVpMbUYC4KZtLjWobGM+Fb6KKis14AcQEUUUUlBFFFFCEUUUUIRRRRQhYzUfxO+KEKuxbx8vDpRRTCuoNDnwVz3PBAqFtZJAycjrUPWaKm0yu61e54OZZQjO4yPLpWDRRUl1IooooQirc7Gvzab97/IKKKTtliY98E7xHNWDRRRVa+eL//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8" name="Picture 10" descr="http://t2.gstatic.com/images?q=tbn:ANd9GcQrwg3MH5VAQuQLBxhTXjr59XSCR0WF_pglT3oMpnSXOdsheHcJ"/>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3861048"/>
            <a:ext cx="3947592" cy="18722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68678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9"/>
            <a:ext cx="8757592" cy="2592288"/>
          </a:xfrm>
        </p:spPr>
        <p:txBody>
          <a:bodyPr>
            <a:normAutofit fontScale="92500" lnSpcReduction="10000"/>
          </a:bodyPr>
          <a:lstStyle/>
          <a:p>
            <a:pPr marL="0" indent="0" algn="ctr">
              <a:buNone/>
            </a:pPr>
            <a:r>
              <a:rPr lang="es-CO" i="1" dirty="0"/>
              <a:t>". . . el despojo de vuestros bienes sufristeis con gozo, sabiendo que tenéis en vosotros una mejor y perdurable herencia en los cielos. No perdáis, pues, vuestra confianza, que tiene grande galardón; porque os es necesaria la paciencia, para que habiendo hecho la voluntad de Dios, obtengáis la promesa. </a:t>
            </a:r>
            <a:endParaRPr lang="es-CO" dirty="0"/>
          </a:p>
        </p:txBody>
      </p:sp>
      <p:pic>
        <p:nvPicPr>
          <p:cNvPr id="4098" name="Picture 2" descr="http://www.apocalipsis18-4.com/losredimido.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2852936"/>
            <a:ext cx="3429000" cy="4005064"/>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0" y="2864432"/>
            <a:ext cx="5580112" cy="3785652"/>
          </a:xfrm>
          <a:prstGeom prst="rect">
            <a:avLst/>
          </a:prstGeom>
        </p:spPr>
        <p:txBody>
          <a:bodyPr wrap="square">
            <a:spAutoFit/>
          </a:bodyPr>
          <a:lstStyle/>
          <a:p>
            <a:pPr algn="ctr"/>
            <a:r>
              <a:rPr lang="es-CO" sz="2400" i="1" dirty="0"/>
              <a:t>Porque aún un poquito, Y el que ha de venir vendrá, y no tardará. Mas el justo vivirá por fe; Y si retrocediera, no agradará a mi alma. Pero nosotros no somos de los que retroceden para perdición, sino de los que tienen fe para preservación del </a:t>
            </a:r>
            <a:r>
              <a:rPr lang="es-CO" sz="2400" i="1" dirty="0" smtClean="0"/>
              <a:t>alma».</a:t>
            </a:r>
          </a:p>
          <a:p>
            <a:pPr algn="ctr"/>
            <a:r>
              <a:rPr lang="es-CO" sz="2400" i="1" dirty="0">
                <a:solidFill>
                  <a:srgbClr val="FF0000"/>
                </a:solidFill>
              </a:rPr>
              <a:t> </a:t>
            </a:r>
            <a:r>
              <a:rPr lang="es-CO" sz="2400" b="1" dirty="0">
                <a:solidFill>
                  <a:srgbClr val="FF0000"/>
                </a:solidFill>
              </a:rPr>
              <a:t>(Hebreos 10:34-39</a:t>
            </a:r>
            <a:r>
              <a:rPr lang="es-CO" sz="2400" b="1" dirty="0" smtClean="0">
                <a:solidFill>
                  <a:srgbClr val="FF0000"/>
                </a:solidFill>
              </a:rPr>
              <a:t>).</a:t>
            </a:r>
          </a:p>
          <a:p>
            <a:pPr algn="ctr"/>
            <a:r>
              <a:rPr lang="es-CO" sz="2400" b="1" i="1" dirty="0" smtClean="0">
                <a:solidFill>
                  <a:srgbClr val="002060"/>
                </a:solidFill>
              </a:rPr>
              <a:t>Mi deseo es que este tema nos inspire a consagrar plenamente nuestras vidas a Dios. Amen.</a:t>
            </a:r>
            <a:endParaRPr lang="es-CO" sz="2400" b="1" i="1" dirty="0">
              <a:solidFill>
                <a:srgbClr val="002060"/>
              </a:solidFill>
            </a:endParaRPr>
          </a:p>
        </p:txBody>
      </p:sp>
    </p:spTree>
    <p:extLst>
      <p:ext uri="{BB962C8B-B14F-4D97-AF65-F5344CB8AC3E}">
        <p14:creationId xmlns:p14="http://schemas.microsoft.com/office/powerpoint/2010/main" val="3107447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1000" fill="hold"/>
                                        <p:tgtEl>
                                          <p:spTgt spid="4098"/>
                                        </p:tgtEl>
                                        <p:attrNameLst>
                                          <p:attrName>ppt_w</p:attrName>
                                        </p:attrNameLst>
                                      </p:cBhvr>
                                      <p:tavLst>
                                        <p:tav tm="0">
                                          <p:val>
                                            <p:fltVal val="0"/>
                                          </p:val>
                                        </p:tav>
                                        <p:tav tm="100000">
                                          <p:val>
                                            <p:strVal val="#ppt_w"/>
                                          </p:val>
                                        </p:tav>
                                      </p:tavLst>
                                    </p:anim>
                                    <p:anim calcmode="lin" valueType="num">
                                      <p:cBhvr>
                                        <p:cTn id="8" dur="1000" fill="hold"/>
                                        <p:tgtEl>
                                          <p:spTgt spid="4098"/>
                                        </p:tgtEl>
                                        <p:attrNameLst>
                                          <p:attrName>ppt_h</p:attrName>
                                        </p:attrNameLst>
                                      </p:cBhvr>
                                      <p:tavLst>
                                        <p:tav tm="0">
                                          <p:val>
                                            <p:fltVal val="0"/>
                                          </p:val>
                                        </p:tav>
                                        <p:tav tm="100000">
                                          <p:val>
                                            <p:strVal val="#ppt_h"/>
                                          </p:val>
                                        </p:tav>
                                      </p:tavLst>
                                    </p:anim>
                                    <p:anim calcmode="lin" valueType="num">
                                      <p:cBhvr>
                                        <p:cTn id="9" dur="1000" fill="hold"/>
                                        <p:tgtEl>
                                          <p:spTgt spid="4098"/>
                                        </p:tgtEl>
                                        <p:attrNameLst>
                                          <p:attrName>style.rotation</p:attrName>
                                        </p:attrNameLst>
                                      </p:cBhvr>
                                      <p:tavLst>
                                        <p:tav tm="0">
                                          <p:val>
                                            <p:fltVal val="90"/>
                                          </p:val>
                                        </p:tav>
                                        <p:tav tm="100000">
                                          <p:val>
                                            <p:fltVal val="0"/>
                                          </p:val>
                                        </p:tav>
                                      </p:tavLst>
                                    </p:anim>
                                    <p:animEffect transition="in" filter="fade">
                                      <p:cBhvr>
                                        <p:cTn id="10" dur="1000"/>
                                        <p:tgtEl>
                                          <p:spTgt spid="4098"/>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Effect transition="in" filter="fade">
                                      <p:cBhvr>
                                        <p:cTn id="15" dur="1000"/>
                                        <p:tgtEl>
                                          <p:spTgt spid="4">
                                            <p:txEl>
                                              <p:pRg st="0" end="0"/>
                                            </p:txEl>
                                          </p:spTgt>
                                        </p:tgtEl>
                                      </p:cBhvr>
                                    </p:animEffect>
                                    <p:anim calcmode="lin" valueType="num">
                                      <p:cBhvr>
                                        <p:cTn id="16"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8" presetID="42" presetClass="entr" presetSubtype="0" fill="hold" nodeType="withEffect">
                                  <p:stCondLst>
                                    <p:cond delay="0"/>
                                  </p:stCondLst>
                                  <p:childTnLst>
                                    <p:set>
                                      <p:cBhvr>
                                        <p:cTn id="19" dur="1" fill="hold">
                                          <p:stCondLst>
                                            <p:cond delay="0"/>
                                          </p:stCondLst>
                                        </p:cTn>
                                        <p:tgtEl>
                                          <p:spTgt spid="4">
                                            <p:txEl>
                                              <p:pRg st="1" end="1"/>
                                            </p:txEl>
                                          </p:spTgt>
                                        </p:tgtEl>
                                        <p:attrNameLst>
                                          <p:attrName>style.visibility</p:attrName>
                                        </p:attrNameLst>
                                      </p:cBhvr>
                                      <p:to>
                                        <p:strVal val="visible"/>
                                      </p:to>
                                    </p:set>
                                    <p:animEffect transition="in" filter="fade">
                                      <p:cBhvr>
                                        <p:cTn id="20" dur="1000"/>
                                        <p:tgtEl>
                                          <p:spTgt spid="4">
                                            <p:txEl>
                                              <p:pRg st="1" end="1"/>
                                            </p:txEl>
                                          </p:spTgt>
                                        </p:tgtEl>
                                      </p:cBhvr>
                                    </p:animEffect>
                                    <p:anim calcmode="lin" valueType="num">
                                      <p:cBhvr>
                                        <p:cTn id="21"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animEffect transition="in" filter="wipe(down)">
                                      <p:cBhvr>
                                        <p:cTn id="2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625</TotalTime>
  <Words>1720</Words>
  <Application>Microsoft Office PowerPoint</Application>
  <PresentationFormat>Presentación en pantalla (4:3)</PresentationFormat>
  <Paragraphs>78</Paragraphs>
  <Slides>26</Slides>
  <Notes>0</Notes>
  <HiddenSlides>0</HiddenSlides>
  <MMClips>0</MMClips>
  <ScaleCrop>false</ScaleCrop>
  <HeadingPairs>
    <vt:vector size="4" baseType="variant">
      <vt:variant>
        <vt:lpstr>Tema</vt:lpstr>
      </vt:variant>
      <vt:variant>
        <vt:i4>1</vt:i4>
      </vt:variant>
      <vt:variant>
        <vt:lpstr>Títulos de diapositiva</vt:lpstr>
      </vt:variant>
      <vt:variant>
        <vt:i4>26</vt:i4>
      </vt:variant>
    </vt:vector>
  </HeadingPairs>
  <TitlesOfParts>
    <vt:vector size="27" baseType="lpstr">
      <vt:lpstr>Tema de Office</vt:lpstr>
      <vt:lpstr>La obra del sellamiento</vt:lpstr>
      <vt:lpstr>TODOS LOS SERES HUMANOS SIN EXCEPCIÓN SEREMOS SELLADOS O MARCADOS</vt:lpstr>
      <vt:lpstr>Presentación de PowerPoint</vt:lpstr>
      <vt:lpstr>Sellamiento en el AT.</vt:lpstr>
      <vt:lpstr>Presentación de PowerPoint</vt:lpstr>
      <vt:lpstr>La obediencia a este mandato tan sencillo significaba la vida. Lea verso 28.</vt:lpstr>
      <vt:lpstr>¿Cuáles fueron los resultados de la obediencia?</vt:lpstr>
      <vt:lpstr>Presentación de PowerPoint</vt:lpstr>
      <vt:lpstr>Presentación de PowerPoint</vt:lpstr>
      <vt:lpstr>El sellamiento en el NT.</vt:lpstr>
      <vt:lpstr>Puesto que Dios no quiere que ninguno se pierda, nos concede un tiempo de gracia.  Lea 2:Ped.3:9; Mat.7:7,8; Eze.18:23.</vt:lpstr>
      <vt:lpstr>¿Dónde se encuentra el sello de Dios?</vt:lpstr>
      <vt:lpstr>Presentación de PowerPoint</vt:lpstr>
      <vt:lpstr>Presentación de PowerPoint</vt:lpstr>
      <vt:lpstr>Presentación de PowerPoint</vt:lpstr>
      <vt:lpstr>Presentación de PowerPoint</vt:lpstr>
      <vt:lpstr>Presentación de PowerPoint</vt:lpstr>
      <vt:lpstr>El sábado tiene intima relación con nuestra adoración porque al reposarlo, lo reconocemos a Él como nuestro Creador.</vt:lpstr>
      <vt:lpstr>¿Qué sucederá finalmente con los que no tengan la señal?</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Gran Crisis esta  llegando a su conclusión</dc:title>
  <dc:creator>FAMILIA FIERRO CH</dc:creator>
  <cp:lastModifiedBy>FAMILIA FIERRO CH</cp:lastModifiedBy>
  <cp:revision>93</cp:revision>
  <dcterms:created xsi:type="dcterms:W3CDTF">2013-03-27T20:51:00Z</dcterms:created>
  <dcterms:modified xsi:type="dcterms:W3CDTF">2013-03-31T12:15:59Z</dcterms:modified>
</cp:coreProperties>
</file>